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8"/>
  </p:handout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16" r:id="rId22"/>
    <p:sldId id="317" r:id="rId23"/>
    <p:sldId id="313" r:id="rId24"/>
    <p:sldId id="314" r:id="rId25"/>
    <p:sldId id="259" r:id="rId26"/>
    <p:sldId id="31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D1F1C-BD89-BC42-8314-73E99DCA2800}" type="datetimeFigureOut">
              <a:rPr lang="en-US" smtClean="0"/>
              <a:t>2/5/14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DC0B3-A673-8045-B2CE-032DD2BBA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50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4BA9-5D8A-B440-864E-09BC1E24307F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7875-7F5C-AA4D-AFE4-A6706AA5E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9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4BA9-5D8A-B440-864E-09BC1E24307F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7875-7F5C-AA4D-AFE4-A6706AA5E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1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4BA9-5D8A-B440-864E-09BC1E24307F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7875-7F5C-AA4D-AFE4-A6706AA5E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5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4BA9-5D8A-B440-864E-09BC1E24307F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7875-7F5C-AA4D-AFE4-A6706AA5E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1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4BA9-5D8A-B440-864E-09BC1E24307F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7875-7F5C-AA4D-AFE4-A6706AA5E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9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4BA9-5D8A-B440-864E-09BC1E24307F}" type="datetimeFigureOut">
              <a:rPr lang="en-US" smtClean="0"/>
              <a:t>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7875-7F5C-AA4D-AFE4-A6706AA5E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3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4BA9-5D8A-B440-864E-09BC1E24307F}" type="datetimeFigureOut">
              <a:rPr lang="en-US" smtClean="0"/>
              <a:t>2/5/14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7875-7F5C-AA4D-AFE4-A6706AA5E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4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4BA9-5D8A-B440-864E-09BC1E24307F}" type="datetimeFigureOut">
              <a:rPr lang="en-US" smtClean="0"/>
              <a:t>2/5/14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7875-7F5C-AA4D-AFE4-A6706AA5E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2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4BA9-5D8A-B440-864E-09BC1E24307F}" type="datetimeFigureOut">
              <a:rPr lang="en-US" smtClean="0"/>
              <a:t>2/5/14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7875-7F5C-AA4D-AFE4-A6706AA5E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5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4BA9-5D8A-B440-864E-09BC1E24307F}" type="datetimeFigureOut">
              <a:rPr lang="en-US" smtClean="0"/>
              <a:t>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7875-7F5C-AA4D-AFE4-A6706AA5E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8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4BA9-5D8A-B440-864E-09BC1E24307F}" type="datetimeFigureOut">
              <a:rPr lang="en-US" smtClean="0"/>
              <a:t>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7875-7F5C-AA4D-AFE4-A6706AA5E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4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E4BA9-5D8A-B440-864E-09BC1E24307F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67875-7F5C-AA4D-AFE4-A6706AA5E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3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0" y="618659"/>
            <a:ext cx="9144000" cy="3050200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040" y="4135046"/>
            <a:ext cx="6534668" cy="23301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6600" b="1" i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Loving Solutions</a:t>
            </a:r>
            <a:endParaRPr lang="en-US" sz="6600" b="1" i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77" y="1689374"/>
            <a:ext cx="7039972" cy="84350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Welcome to: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66413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3 Phases of Change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894296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Behavior gets worse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Behavior occurs less frequently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Behavior occurs less frequently and with less intensity as well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130" y="-11032"/>
            <a:ext cx="9430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452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9.3: Worse May BE Good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Screams at parent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130" y="-11032"/>
            <a:ext cx="9430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1393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9.4: Map Your Progress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747248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Phase 1?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Phase 2?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Phase 3?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130" y="-11032"/>
            <a:ext cx="9430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115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Teaching New Skills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6704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Encourage and support child’s effort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Don’t expect or demand perfection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Break it down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Celebrate success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ALWAYS Praise your child’s effort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130" y="-11032"/>
            <a:ext cx="9430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228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95" y="274638"/>
            <a:ext cx="8930105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Activity 9.5: Influencing Our kids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642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 are loved:</a:t>
            </a:r>
          </a:p>
          <a:p>
            <a:pPr marL="571500" indent="-571500">
              <a:lnSpc>
                <a:spcPct val="250000"/>
              </a:lnSpc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 are secure:</a:t>
            </a:r>
          </a:p>
          <a:p>
            <a:pPr marL="571500" indent="-571500">
              <a:lnSpc>
                <a:spcPct val="250000"/>
              </a:lnSpc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 are an individual:</a:t>
            </a:r>
          </a:p>
          <a:p>
            <a:pPr marL="571500" indent="-571500">
              <a:lnSpc>
                <a:spcPct val="250000"/>
              </a:lnSpc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 matter to me:</a:t>
            </a:r>
          </a:p>
          <a:p>
            <a:pPr marL="571500" indent="-571500">
              <a:lnSpc>
                <a:spcPct val="250000"/>
              </a:lnSpc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 are capable: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130" y="-11032"/>
            <a:ext cx="9430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271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Choices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6808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Choice + Responsibility = Growth</a:t>
            </a:r>
          </a:p>
          <a:p>
            <a:pPr marL="0" indent="0" algn="ctr">
              <a:buNone/>
            </a:pPr>
            <a:r>
              <a:rPr lang="en-US" sz="4000" i="1" dirty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</a:p>
          <a:p>
            <a:pPr marL="0" indent="0" algn="ctr">
              <a:buNone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 learn from our mistakes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130" y="-11032"/>
            <a:ext cx="9430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369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Choices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6808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“Nobody ever did, or ever will, escape the consequences of his choices.”</a:t>
            </a:r>
          </a:p>
          <a:p>
            <a:pPr marL="0" indent="0" algn="ctr">
              <a:buNone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				-Alfred A. </a:t>
            </a:r>
            <a:r>
              <a:rPr lang="en-US" sz="4000" i="1" dirty="0" err="1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Montapert</a:t>
            </a:r>
            <a:endParaRPr lang="en-US" sz="4000" i="1" dirty="0" smtClean="0">
              <a:ln w="1905"/>
              <a:solidFill>
                <a:srgbClr val="6C403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130" y="-11032"/>
            <a:ext cx="9430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81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Problem Solving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Help your child identify the problem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Help your child brainstorm possible solutions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Help your child identify the probable outcomes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Help your child choose a plan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Later . . . Evaluate the plan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130" y="-11032"/>
            <a:ext cx="9430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1392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Family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175024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strong sense of family is NOT developed by accident!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130" y="-11032"/>
            <a:ext cx="9430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150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95" y="274638"/>
            <a:ext cx="8930105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9.6: Supporting Family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family that </a:t>
            </a:r>
            <a:r>
              <a:rPr lang="en-US" sz="2400" i="1" u="sng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PLAYS</a:t>
            </a:r>
            <a:r>
              <a:rPr lang="en-US" sz="24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together:</a:t>
            </a:r>
          </a:p>
          <a:p>
            <a:pPr marL="571500" indent="-571500">
              <a:buFont typeface="Arial"/>
              <a:buChar char="•"/>
            </a:pPr>
            <a:endParaRPr lang="en-US" sz="2400" i="1" dirty="0" smtClean="0">
              <a:ln w="1905"/>
              <a:solidFill>
                <a:srgbClr val="6C403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indent="-571500">
              <a:lnSpc>
                <a:spcPct val="200000"/>
              </a:lnSpc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family that 		together:</a:t>
            </a:r>
          </a:p>
          <a:p>
            <a:pPr marL="571500" indent="-571500">
              <a:lnSpc>
                <a:spcPct val="200000"/>
              </a:lnSpc>
              <a:buFont typeface="Arial"/>
              <a:buChar char="•"/>
            </a:pPr>
            <a:endParaRPr lang="en-US" sz="2400" i="1" dirty="0" smtClean="0">
              <a:ln w="1905"/>
              <a:solidFill>
                <a:srgbClr val="6C403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indent="-571500">
              <a:lnSpc>
                <a:spcPct val="200000"/>
              </a:lnSpc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family that 		together: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130" y="-11032"/>
            <a:ext cx="9430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75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802096"/>
            <a:ext cx="9225565" cy="2627803"/>
          </a:xfrm>
          <a:prstGeom prst="doubleWave">
            <a:avLst>
              <a:gd name="adj1" fmla="val 6250"/>
              <a:gd name="adj2" fmla="val 290"/>
            </a:avLst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059" y="3294559"/>
            <a:ext cx="5767291" cy="27957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6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 has to get dark before you can see the stars.</a:t>
            </a:r>
            <a:endParaRPr lang="en-US" sz="6000" i="1" dirty="0">
              <a:ln w="1905"/>
              <a:solidFill>
                <a:srgbClr val="6C403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182" y="-584658"/>
            <a:ext cx="1596310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200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961" y="1183716"/>
            <a:ext cx="1236020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2775" y="1339154"/>
            <a:ext cx="5715040" cy="1395121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Stay the Course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8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009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9.7: Participation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Involve child in important family discussions</a:t>
            </a:r>
          </a:p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Ask for their opinion</a:t>
            </a:r>
          </a:p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Invite child to help create family rules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130" y="-11032"/>
            <a:ext cx="9430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501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Difficult Situations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279528"/>
            <a:ext cx="8686800" cy="17965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These battles MUST be won!</a:t>
            </a:r>
            <a:endParaRPr lang="en-US" sz="5400" i="1" dirty="0" smtClean="0">
              <a:ln w="1905"/>
              <a:solidFill>
                <a:srgbClr val="6C403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130" y="-11032"/>
            <a:ext cx="9430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168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328" y="245102"/>
            <a:ext cx="86868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Activity 9.8: When Parents Give In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31030" y="1349145"/>
            <a:ext cx="8686800" cy="15158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i="1" u="sng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Angela</a:t>
            </a:r>
            <a:r>
              <a:rPr lang="en-US" sz="54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				</a:t>
            </a:r>
            <a:r>
              <a:rPr lang="en-US" sz="5400" i="1" u="sng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Dylan</a:t>
            </a:r>
            <a:endParaRPr lang="en-US" sz="5400" i="1" u="sng" dirty="0" smtClean="0">
              <a:ln w="1905"/>
              <a:solidFill>
                <a:srgbClr val="6C403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130" y="-11032"/>
            <a:ext cx="9430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130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9.14: Key Points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130" y="-11032"/>
            <a:ext cx="9430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1" y="1964872"/>
            <a:ext cx="7964904" cy="3703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/>
              <a:t>1.	Parents should _____________ enforce their limits and house </a:t>
            </a:r>
            <a:r>
              <a:rPr lang="en-US" sz="3200" baseline="30000" dirty="0" smtClean="0"/>
              <a:t>	rules</a:t>
            </a:r>
            <a:r>
              <a:rPr lang="en-US" sz="3200" baseline="30000" dirty="0"/>
              <a:t>.</a:t>
            </a:r>
          </a:p>
          <a:p>
            <a:r>
              <a:rPr lang="en-US" sz="3200" baseline="30000" dirty="0"/>
              <a:t>2.	Parents must set aside time with their children to focus on the </a:t>
            </a:r>
            <a:r>
              <a:rPr lang="en-US" sz="3200" baseline="30000" dirty="0" smtClean="0"/>
              <a:t>	______________ </a:t>
            </a:r>
            <a:r>
              <a:rPr lang="en-US" sz="3200" baseline="30000" dirty="0"/>
              <a:t>.</a:t>
            </a:r>
          </a:p>
          <a:p>
            <a:r>
              <a:rPr lang="en-US" sz="3200" baseline="30000" dirty="0"/>
              <a:t>3.	Parents should ____________ before they speak and  </a:t>
            </a:r>
            <a:r>
              <a:rPr lang="en-US" sz="3200" baseline="30000" dirty="0" smtClean="0"/>
              <a:t>	_____________ 	before </a:t>
            </a:r>
            <a:r>
              <a:rPr lang="en-US" sz="3200" baseline="30000" dirty="0"/>
              <a:t>they 	</a:t>
            </a:r>
            <a:r>
              <a:rPr lang="en-US" sz="3200" baseline="30000" dirty="0" smtClean="0"/>
              <a:t>act</a:t>
            </a:r>
            <a:r>
              <a:rPr lang="en-US" sz="3200" baseline="30000" dirty="0"/>
              <a:t>.</a:t>
            </a:r>
          </a:p>
          <a:p>
            <a:r>
              <a:rPr lang="en-US" sz="3200" baseline="30000" dirty="0" smtClean="0"/>
              <a:t>4.	For </a:t>
            </a:r>
            <a:r>
              <a:rPr lang="en-US" sz="3200" baseline="30000" dirty="0"/>
              <a:t>parents who ____________ to give up, ________________ is </a:t>
            </a:r>
            <a:r>
              <a:rPr lang="en-US" sz="3200" baseline="30000" dirty="0" smtClean="0"/>
              <a:t>	possible.</a:t>
            </a:r>
          </a:p>
          <a:p>
            <a:endParaRPr lang="en-US" sz="3200" b="1" baseline="30000" dirty="0"/>
          </a:p>
          <a:p>
            <a:r>
              <a:rPr lang="en-US" sz="3200" b="1" baseline="30000" dirty="0"/>
              <a:t>	positive		</a:t>
            </a:r>
            <a:r>
              <a:rPr lang="en-US" sz="3200" b="1" baseline="30000" dirty="0" smtClean="0"/>
              <a:t>				refuse</a:t>
            </a:r>
            <a:r>
              <a:rPr lang="en-US" sz="3200" b="1" baseline="30000" dirty="0"/>
              <a:t>	</a:t>
            </a:r>
            <a:r>
              <a:rPr lang="en-US" sz="3200" b="1" baseline="30000" dirty="0" smtClean="0"/>
              <a:t>		</a:t>
            </a:r>
            <a:r>
              <a:rPr lang="en-US" sz="3200" b="1" baseline="30000" dirty="0"/>
              <a:t>	plan 	  </a:t>
            </a:r>
            <a:r>
              <a:rPr lang="en-US" sz="3200" b="1" baseline="30000" dirty="0" smtClean="0"/>
              <a:t>			 </a:t>
            </a:r>
            <a:r>
              <a:rPr lang="en-US" sz="3200" b="1" baseline="30000" dirty="0"/>
              <a:t>think		</a:t>
            </a:r>
            <a:endParaRPr lang="en-US" sz="3200" b="1" baseline="30000" dirty="0" smtClean="0"/>
          </a:p>
          <a:p>
            <a:r>
              <a:rPr lang="en-US" sz="3200" b="1" baseline="30000" dirty="0"/>
              <a:t>	</a:t>
            </a:r>
            <a:r>
              <a:rPr lang="en-US" sz="3200" b="1" baseline="30000" dirty="0" smtClean="0"/>
              <a:t>							consistently </a:t>
            </a:r>
            <a:r>
              <a:rPr lang="en-US" sz="3200" b="1" baseline="30000" dirty="0"/>
              <a:t>	</a:t>
            </a:r>
            <a:r>
              <a:rPr lang="en-US" sz="3200" b="1" baseline="30000" dirty="0" smtClean="0"/>
              <a:t>				everything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154358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Most Powerful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130" y="-11032"/>
            <a:ext cx="9430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759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431084"/>
            <a:ext cx="9225565" cy="2831163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429" y="3273891"/>
            <a:ext cx="5767291" cy="32104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5400" i="1" dirty="0" smtClean="0">
                <a:ln w="1905"/>
                <a:solidFill>
                  <a:srgbClr val="1930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Parents are stronger, braver and smarter than they think.</a:t>
            </a:r>
            <a:endParaRPr lang="en-US" sz="5400" i="1" dirty="0">
              <a:ln w="1905"/>
              <a:solidFill>
                <a:srgbClr val="19305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81565" y="-670824"/>
            <a:ext cx="1930839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pPr algn="dist"/>
            <a:r>
              <a:rPr lang="en-US" sz="20000" b="1" spc="-30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</a:t>
            </a:r>
            <a:endParaRPr lang="en-US" sz="20000" b="1" spc="-30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43" y="933908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190" y="1401089"/>
            <a:ext cx="7039972" cy="84350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Recognizing and Supporting Success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 descr="Max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03" y="701283"/>
            <a:ext cx="5249150" cy="6133416"/>
          </a:xfrm>
          <a:prstGeom prst="rect">
            <a:avLst/>
          </a:prstGeom>
          <a:effectLst>
            <a:outerShdw blurRad="50800" dist="50800" dir="1920000" algn="tl" rotWithShape="0">
              <a:prstClr val="black">
                <a:alpha val="47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263763" y="-674444"/>
            <a:ext cx="1450668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pPr algn="dist"/>
            <a:r>
              <a:rPr lang="en-US" sz="20000" b="1" spc="-30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98796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Words of Wisdom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21062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“The best inheritance a parent can give his children is a few minutes of his time each day.”</a:t>
            </a:r>
          </a:p>
          <a:p>
            <a:pPr marL="0" indent="0" algn="ctr">
              <a:buNone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														-Orlando A. Battista</a:t>
            </a:r>
            <a:endParaRPr lang="en-US" sz="4000" i="1" dirty="0" smtClean="0">
              <a:ln w="1905"/>
              <a:solidFill>
                <a:srgbClr val="6C403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130" y="-11032"/>
            <a:ext cx="9430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172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Objectives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961136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Discuss the process of change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Recognize methods of helping children feel capable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List strategies to promote family unity</a:t>
            </a:r>
          </a:p>
          <a:p>
            <a:pPr marL="571500" indent="-571500">
              <a:buFont typeface="Arial"/>
              <a:buChar char="•"/>
            </a:pPr>
            <a:endParaRPr lang="en-US" sz="4000" i="1" dirty="0" smtClean="0">
              <a:ln w="1905"/>
              <a:solidFill>
                <a:srgbClr val="6C403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130" y="-11032"/>
            <a:ext cx="9430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220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Before We Begin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6704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Facilitator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Recorder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Time Keeper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Nurturers / Cheerleaders</a:t>
            </a:r>
          </a:p>
          <a:p>
            <a:pPr marL="0" indent="0" algn="ctr">
              <a:buNone/>
            </a:pPr>
            <a:r>
              <a:rPr lang="en-US" sz="4000" i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</a:t>
            </a:r>
            <a:r>
              <a:rPr lang="fr-FR" sz="4000" i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en-US" sz="4000" i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 forget to change roles!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130" y="-11032"/>
            <a:ext cx="9430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96" y="339894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997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Stories of Success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86756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Were you able to establish new bed times for your children?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happened?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junk food items did you remove from your house?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130" y="-11032"/>
            <a:ext cx="9430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68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9.1: Let’s Focus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130" y="-11032"/>
            <a:ext cx="9430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8767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Dynamics of Change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Change is usually . . . . 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Slow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Incremental 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Painful </a:t>
            </a:r>
          </a:p>
          <a:p>
            <a:pPr marL="0" indent="0" algn="ctr">
              <a:buNone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 ALL concerned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130" y="-11032"/>
            <a:ext cx="9430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766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Change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108184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Typically, the person who becomes the most frustrated, changes first.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130" y="-11032"/>
            <a:ext cx="9430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843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9.2: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Ahhh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will success look and feel like?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130" y="-11032"/>
            <a:ext cx="9430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6508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485</Words>
  <Application>Microsoft Macintosh PowerPoint</Application>
  <PresentationFormat>On-screen Show (4:3)</PresentationFormat>
  <Paragraphs>145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       Welcome to:</vt:lpstr>
      <vt:lpstr>  Stay the Course</vt:lpstr>
      <vt:lpstr> Objectives</vt:lpstr>
      <vt:lpstr> Before We Begin</vt:lpstr>
      <vt:lpstr> Stories of Success</vt:lpstr>
      <vt:lpstr> Activity 9.1: Let’s Focus</vt:lpstr>
      <vt:lpstr> Dynamics of Change</vt:lpstr>
      <vt:lpstr> Change</vt:lpstr>
      <vt:lpstr> Activity 9.2: Ahhh!</vt:lpstr>
      <vt:lpstr> 3 Phases of Change</vt:lpstr>
      <vt:lpstr> Activity 9.3: Worse May BE Good</vt:lpstr>
      <vt:lpstr> Activity 9.4: Map Your Progress</vt:lpstr>
      <vt:lpstr> Teaching New Skills</vt:lpstr>
      <vt:lpstr> Activity 9.5: Influencing Our kids</vt:lpstr>
      <vt:lpstr> Choices</vt:lpstr>
      <vt:lpstr> Choices</vt:lpstr>
      <vt:lpstr> Problem Solving</vt:lpstr>
      <vt:lpstr> Family</vt:lpstr>
      <vt:lpstr> Activity 9.6: Supporting Family</vt:lpstr>
      <vt:lpstr> Activity 9.7: Participation</vt:lpstr>
      <vt:lpstr> Difficult Situations</vt:lpstr>
      <vt:lpstr> Activity 9.8: When Parents Give In</vt:lpstr>
      <vt:lpstr> Activity 9.14: Key Points</vt:lpstr>
      <vt:lpstr> Most Powerful</vt:lpstr>
      <vt:lpstr>           Recognizing and Supporting Success</vt:lpstr>
      <vt:lpstr> Words of Wisdom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Ralph Fry</dc:creator>
  <cp:lastModifiedBy>Office 2004 Test Drive User</cp:lastModifiedBy>
  <cp:revision>28</cp:revision>
  <cp:lastPrinted>2014-02-06T00:10:26Z</cp:lastPrinted>
  <dcterms:created xsi:type="dcterms:W3CDTF">2013-12-28T13:09:32Z</dcterms:created>
  <dcterms:modified xsi:type="dcterms:W3CDTF">2014-02-06T04:54:08Z</dcterms:modified>
</cp:coreProperties>
</file>