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7" r:id="rId24"/>
    <p:sldId id="278" r:id="rId25"/>
    <p:sldId id="286" r:id="rId26"/>
    <p:sldId id="279" r:id="rId27"/>
    <p:sldId id="280" r:id="rId28"/>
    <p:sldId id="281" r:id="rId29"/>
    <p:sldId id="285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46B92-3A62-8A49-98BB-B80543B77D2C}" type="datetimeFigureOut">
              <a:rPr lang="en-US" smtClean="0"/>
              <a:t>2/2/14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D4BB-391D-DD4E-920E-C4CF1F4C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44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25F-D669-9248-A0C0-AA7008096A7B}" type="datetimeFigureOut">
              <a:rPr lang="en-US" smtClean="0"/>
              <a:t>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CE2D-FE44-464F-8290-67E82A86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6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25F-D669-9248-A0C0-AA7008096A7B}" type="datetimeFigureOut">
              <a:rPr lang="en-US" smtClean="0"/>
              <a:t>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CE2D-FE44-464F-8290-67E82A86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0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25F-D669-9248-A0C0-AA7008096A7B}" type="datetimeFigureOut">
              <a:rPr lang="en-US" smtClean="0"/>
              <a:t>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CE2D-FE44-464F-8290-67E82A86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0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25F-D669-9248-A0C0-AA7008096A7B}" type="datetimeFigureOut">
              <a:rPr lang="en-US" smtClean="0"/>
              <a:t>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CE2D-FE44-464F-8290-67E82A86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3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25F-D669-9248-A0C0-AA7008096A7B}" type="datetimeFigureOut">
              <a:rPr lang="en-US" smtClean="0"/>
              <a:t>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CE2D-FE44-464F-8290-67E82A86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7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25F-D669-9248-A0C0-AA7008096A7B}" type="datetimeFigureOut">
              <a:rPr lang="en-US" smtClean="0"/>
              <a:t>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CE2D-FE44-464F-8290-67E82A86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4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25F-D669-9248-A0C0-AA7008096A7B}" type="datetimeFigureOut">
              <a:rPr lang="en-US" smtClean="0"/>
              <a:t>2/2/14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CE2D-FE44-464F-8290-67E82A86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3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25F-D669-9248-A0C0-AA7008096A7B}" type="datetimeFigureOut">
              <a:rPr lang="en-US" smtClean="0"/>
              <a:t>2/2/14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CE2D-FE44-464F-8290-67E82A86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9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25F-D669-9248-A0C0-AA7008096A7B}" type="datetimeFigureOut">
              <a:rPr lang="en-US" smtClean="0"/>
              <a:t>2/2/14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CE2D-FE44-464F-8290-67E82A86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8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25F-D669-9248-A0C0-AA7008096A7B}" type="datetimeFigureOut">
              <a:rPr lang="en-US" smtClean="0"/>
              <a:t>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CE2D-FE44-464F-8290-67E82A86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2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25F-D669-9248-A0C0-AA7008096A7B}" type="datetimeFigureOut">
              <a:rPr lang="en-US" smtClean="0"/>
              <a:t>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CE2D-FE44-464F-8290-67E82A86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9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B225F-D669-9248-A0C0-AA7008096A7B}" type="datetimeFigureOut">
              <a:rPr lang="en-US" smtClean="0"/>
              <a:t>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1CE2D-FE44-464F-8290-67E82A866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0" y="618659"/>
            <a:ext cx="9144000" cy="3050200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929" y="4082687"/>
            <a:ext cx="6407644" cy="23301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6600" b="1" i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Loving Solutions</a:t>
            </a:r>
            <a:endParaRPr lang="en-US" sz="6600" b="1" i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77" y="1689374"/>
            <a:ext cx="7039972" cy="84350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Welcome to: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6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More is better!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80408"/>
            <a:ext cx="8686800" cy="5190960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Talk to your kids about sleep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Ensure children exercise everyday</a:t>
            </a:r>
          </a:p>
          <a:p>
            <a:pPr marL="571500" indent="-571500"/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 not use bedtime as a punishment</a:t>
            </a:r>
          </a:p>
          <a:p>
            <a:pPr marL="571500" indent="-571500"/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Wake your children up at a regular hour</a:t>
            </a:r>
          </a:p>
          <a:p>
            <a:pPr marL="571500" indent="-571500"/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Have your child set their own alarm clock</a:t>
            </a:r>
          </a:p>
          <a:p>
            <a:pPr marL="571500" indent="-571500">
              <a:buFont typeface="Arial"/>
              <a:buChar char="•"/>
            </a:pPr>
            <a:endParaRPr lang="en-US" sz="4000" i="1" dirty="0" smtClean="0">
              <a:ln w="1905"/>
              <a:solidFill>
                <a:srgbClr val="56E0C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489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Difficult Kids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Refuse to give in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Control all of the things!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Don’t argue or lecture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Make it happen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If kids get up, sit or stand outside their room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Win this battle!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957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8.3: Set the Stage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will you say?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routine?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n-U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School nights?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n-U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Week end?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n-U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Special occasions?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will you model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Items to be removed?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245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Remember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54712"/>
            <a:ext cx="8229600" cy="4525963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Structure is not punishment!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Help your children get the sleep they need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849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Try These Tips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45940"/>
            <a:ext cx="8229600" cy="4525963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hild sets their own alarm clock</a:t>
            </a:r>
            <a:endParaRPr lang="en-US" sz="4000" b="1" i="1" dirty="0" smtClean="0">
              <a:ln w="1905"/>
              <a:solidFill>
                <a:srgbClr val="56E0C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Wake your child and walk him into the bathroom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 bathroom routines first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Get dressed in the bathroom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playtime until after breakfast</a:t>
            </a:r>
            <a:endParaRPr lang="en-US" sz="4000" b="1" i="1" dirty="0" smtClean="0">
              <a:ln w="1905"/>
              <a:solidFill>
                <a:srgbClr val="56E0C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16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Healthy Brains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64221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 numCol="2"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Avocados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Bananas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Lean Beef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Brewer’s Yeast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Broccoli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err="1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Brussel</a:t>
            </a: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sprouts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Cantaloupe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Cheese Chicken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Collard Greens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Eggs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Flaxseed oil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Legumes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Milk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Oatmeal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27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Healthy Brains, continued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 numCol="2"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Oranges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Peanut Butter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Peas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Potatoes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Romaine lettuce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Salmon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Sardines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Soybeans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Spinach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Tuna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Turkey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Wheat germ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Yogurt</a:t>
            </a:r>
          </a:p>
          <a:p>
            <a:pPr marL="571500" indent="-571500">
              <a:buFont typeface="Arial"/>
              <a:buChar char="•"/>
            </a:pPr>
            <a:endParaRPr lang="en-US" sz="4000" b="1" i="1" dirty="0" smtClean="0">
              <a:ln w="1905"/>
              <a:solidFill>
                <a:srgbClr val="56E0C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493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Brain Drainers!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53672"/>
            <a:ext cx="8686800" cy="5257800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 numCol="2"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Alcohol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Artificial food colorings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Artificial sweeteners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Colas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Corn syrup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Frostings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High-sugar drinks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Hydrogenated fats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Junk sugars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White bread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Overeating</a:t>
            </a:r>
          </a:p>
          <a:p>
            <a:pPr marL="571500" indent="-571500">
              <a:buFont typeface="Arial"/>
              <a:buChar char="•"/>
            </a:pPr>
            <a:endParaRPr lang="en-US" sz="4000" i="1" dirty="0" smtClean="0">
              <a:ln w="1905"/>
              <a:solidFill>
                <a:srgbClr val="56E0C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71500" indent="-571500">
              <a:buFont typeface="Arial"/>
              <a:buChar char="•"/>
            </a:pPr>
            <a:endParaRPr lang="en-US" sz="4000" i="1" dirty="0" smtClean="0">
              <a:ln w="1905"/>
              <a:solidFill>
                <a:srgbClr val="56E0C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47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Breakfast Eaters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880928"/>
            <a:ext cx="8686800" cy="4525963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Higher grades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Pay closer attention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Participate more in class discussions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Manage more complex problems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921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Healthy Breakfast!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Granola cereal, yogurt, apple, eggs, toast, orange juice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Veggie omelet, bran muffin, fruit with yogurt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Whole grain pancakes / waffles w/ berries and or yogurt / milk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Whole wheat zucchini pancakes with fruit</a:t>
            </a:r>
          </a:p>
          <a:p>
            <a:pPr marL="571500" indent="-571500">
              <a:buFont typeface="Arial"/>
              <a:buChar char="•"/>
            </a:pPr>
            <a:endParaRPr lang="en-US" sz="4000" i="1" dirty="0" smtClean="0">
              <a:ln w="1905"/>
              <a:solidFill>
                <a:srgbClr val="56E0C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71500" indent="-571500">
              <a:buFont typeface="Arial"/>
              <a:buChar char="•"/>
            </a:pPr>
            <a:endParaRPr lang="en-US" sz="4000" i="1" dirty="0" smtClean="0">
              <a:ln w="1905"/>
              <a:solidFill>
                <a:srgbClr val="56E0C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63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768957"/>
            <a:ext cx="9225565" cy="2365129"/>
          </a:xfrm>
          <a:prstGeom prst="doubleWave">
            <a:avLst/>
          </a:prstGeom>
          <a:gradFill>
            <a:gsLst>
              <a:gs pos="0">
                <a:srgbClr val="3E8FAE"/>
              </a:gs>
              <a:gs pos="49000">
                <a:schemeClr val="accent3">
                  <a:lumMod val="60000"/>
                  <a:lumOff val="40000"/>
                </a:schemeClr>
              </a:gs>
              <a:gs pos="100000">
                <a:srgbClr val="56E0C8"/>
              </a:gs>
            </a:gsLst>
            <a:lin ang="5400000" scaled="0"/>
          </a:gradFill>
          <a:ln>
            <a:solidFill>
              <a:srgbClr val="97D32D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77" y="3262240"/>
            <a:ext cx="5767291" cy="3210443"/>
          </a:xfrm>
          <a:effectLst>
            <a:outerShdw blurRad="38100" dist="25400" dir="2700000" algn="tl" rotWithShape="0">
              <a:prstClr val="black">
                <a:alpha val="63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6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(Not</a:t>
            </a:r>
            <a:r>
              <a:rPr lang="en-US" sz="6600" b="1" i="1" dirty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</a:t>
            </a:r>
            <a:r>
              <a:rPr lang="en-US" sz="6600" b="1" i="1" dirty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en-US" sz="6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Hidden Connection</a:t>
            </a:r>
            <a:endParaRPr lang="en-US" sz="6600" b="1" i="1" dirty="0">
              <a:ln w="1905"/>
              <a:solidFill>
                <a:srgbClr val="56E0C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187" y="-519361"/>
            <a:ext cx="175594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200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  <a:endParaRPr lang="en-US" sz="200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961" y="1062069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839" y="1482646"/>
            <a:ext cx="7039972" cy="84350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Sleep, Diet, </a:t>
            </a:r>
            <a:b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and Behavior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 descr="Max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331" y="701283"/>
            <a:ext cx="5249150" cy="6133416"/>
          </a:xfrm>
          <a:prstGeom prst="rect">
            <a:avLst/>
          </a:prstGeom>
          <a:effectLst>
            <a:outerShdw blurRad="50800" dist="50800" dir="1920000" algn="tl" rotWithShape="0">
              <a:prstClr val="black">
                <a:alpha val="4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762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Healthy Breakfast, cont.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French toast with fruit, orange juice or milk</a:t>
            </a:r>
          </a:p>
          <a:p>
            <a:pPr marL="571500" indent="-571500">
              <a:buFont typeface="Arial"/>
              <a:buChar char="•"/>
            </a:pPr>
            <a:r>
              <a:rPr lang="en-US" sz="3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Low-fat cream cheese melted on toast with a piece of fruit</a:t>
            </a:r>
          </a:p>
          <a:p>
            <a:pPr marL="571500" indent="-571500">
              <a:buFont typeface="Arial"/>
              <a:buChar char="•"/>
            </a:pPr>
            <a:r>
              <a:rPr lang="en-US" sz="3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Low-fat cream cheese on a whole grain bagel, orange juice</a:t>
            </a:r>
          </a:p>
          <a:p>
            <a:pPr marL="571500" indent="-571500">
              <a:buFont typeface="Arial"/>
              <a:buChar char="•"/>
            </a:pPr>
            <a:r>
              <a:rPr lang="en-US" sz="3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Peanut butter and banana slices on English muffin, milk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952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Where to Begin?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961136"/>
            <a:ext cx="8229600" cy="4525963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Limit sugar, salt and refined foods.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1-12 oz. can of soda a day can increase body fat by 16 pounds a year.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94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53" y="181062"/>
            <a:ext cx="7232315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Activity 8.4: The Family that </a:t>
            </a:r>
            <a:b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Eats Together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Main Course</a:t>
            </a:r>
          </a:p>
          <a:p>
            <a:pPr marL="571500" indent="-571500">
              <a:lnSpc>
                <a:spcPct val="200000"/>
              </a:lnSpc>
              <a:buFont typeface="Arial"/>
              <a:buChar char="•"/>
            </a:pPr>
            <a:r>
              <a:rPr lang="en-U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Vegetable:</a:t>
            </a:r>
          </a:p>
          <a:p>
            <a:pPr marL="571500" indent="-571500">
              <a:lnSpc>
                <a:spcPct val="200000"/>
              </a:lnSpc>
              <a:buFont typeface="Arial"/>
              <a:buChar char="•"/>
            </a:pPr>
            <a:r>
              <a:rPr lang="en-U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Grain/rice/pasta:</a:t>
            </a:r>
          </a:p>
          <a:p>
            <a:pPr marL="571500" indent="-571500">
              <a:lnSpc>
                <a:spcPct val="200000"/>
              </a:lnSpc>
              <a:buFont typeface="Arial"/>
              <a:buChar char="•"/>
            </a:pPr>
            <a:r>
              <a:rPr lang="en-U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Fruit:</a:t>
            </a:r>
          </a:p>
          <a:p>
            <a:pPr marL="571500" indent="-571500">
              <a:lnSpc>
                <a:spcPct val="200000"/>
              </a:lnSpc>
              <a:buFont typeface="Arial"/>
              <a:buChar char="•"/>
            </a:pPr>
            <a:r>
              <a:rPr lang="en-U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Milk/cheese/yogurt:</a:t>
            </a:r>
          </a:p>
          <a:p>
            <a:pPr marL="571500" indent="-571500">
              <a:lnSpc>
                <a:spcPct val="200000"/>
              </a:lnSpc>
              <a:buFont typeface="Arial"/>
              <a:buChar char="•"/>
            </a:pPr>
            <a:r>
              <a:rPr lang="en-U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Fats/oils/sweets:</a:t>
            </a:r>
          </a:p>
          <a:p>
            <a:pPr marL="0" indent="0">
              <a:buNone/>
            </a:pPr>
            <a:endParaRPr lang="en-US" sz="2400" b="1" i="1" dirty="0" smtClean="0">
              <a:ln w="1905"/>
              <a:solidFill>
                <a:srgbClr val="56E0C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Main Course</a:t>
            </a:r>
          </a:p>
          <a:p>
            <a:pPr marL="571500" indent="-571500">
              <a:lnSpc>
                <a:spcPct val="200000"/>
              </a:lnSpc>
            </a:pPr>
            <a:r>
              <a:rPr lang="en-U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Vegetable:</a:t>
            </a:r>
          </a:p>
          <a:p>
            <a:pPr marL="571500" indent="-571500">
              <a:lnSpc>
                <a:spcPct val="200000"/>
              </a:lnSpc>
            </a:pPr>
            <a:r>
              <a:rPr lang="en-U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Grain/rice/pasta:</a:t>
            </a:r>
          </a:p>
          <a:p>
            <a:pPr marL="571500" indent="-571500">
              <a:lnSpc>
                <a:spcPct val="200000"/>
              </a:lnSpc>
            </a:pPr>
            <a:r>
              <a:rPr lang="en-U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Fruit:</a:t>
            </a:r>
          </a:p>
          <a:p>
            <a:pPr marL="571500" indent="-571500">
              <a:lnSpc>
                <a:spcPct val="200000"/>
              </a:lnSpc>
            </a:pPr>
            <a:r>
              <a:rPr lang="en-U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Milk/cheese/yogurt:</a:t>
            </a:r>
          </a:p>
          <a:p>
            <a:pPr marL="571500" indent="-571500">
              <a:lnSpc>
                <a:spcPct val="200000"/>
              </a:lnSpc>
            </a:pPr>
            <a:r>
              <a:rPr lang="en-U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Fats/oils/sweets: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endParaRPr lang="en-US" sz="2400" i="1" dirty="0" smtClean="0">
              <a:ln w="1905"/>
              <a:solidFill>
                <a:srgbClr val="56E0C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071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Picky Eaters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Don’t let kids snack all day</a:t>
            </a:r>
          </a:p>
          <a:p>
            <a:pPr marL="0" indent="0">
              <a:buNone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Consider healthy snacks</a:t>
            </a:r>
          </a:p>
          <a:p>
            <a:pPr marL="571500" indent="-571500">
              <a:buFont typeface="Arial"/>
              <a:buChar char="•"/>
            </a:pPr>
            <a:r>
              <a:rPr lang="en-US" sz="28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Apple moons, (thinly sliced)</a:t>
            </a:r>
          </a:p>
          <a:p>
            <a:pPr marL="571500" indent="-571500">
              <a:buFont typeface="Arial"/>
              <a:buChar char="•"/>
            </a:pPr>
            <a:r>
              <a:rPr lang="en-US" sz="28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Avocado boats (quarter of and avocado)</a:t>
            </a:r>
          </a:p>
          <a:p>
            <a:pPr marL="571500" indent="-571500">
              <a:buFont typeface="Arial"/>
              <a:buChar char="•"/>
            </a:pPr>
            <a:r>
              <a:rPr lang="en-US" sz="28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Banana wheels </a:t>
            </a:r>
          </a:p>
          <a:p>
            <a:pPr marL="571500" indent="-571500">
              <a:buFont typeface="Arial"/>
              <a:buChar char="•"/>
            </a:pPr>
            <a:r>
              <a:rPr lang="en-US" sz="28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Broccoli trees (steamed florets)</a:t>
            </a:r>
          </a:p>
          <a:p>
            <a:pPr marL="571500" indent="-571500">
              <a:buFont typeface="Arial"/>
              <a:buChar char="•"/>
            </a:pPr>
            <a:r>
              <a:rPr lang="en-US" sz="28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Carrots (thinly sliced, cooked or raw)</a:t>
            </a:r>
          </a:p>
          <a:p>
            <a:pPr marL="571500" indent="-571500">
              <a:buFont typeface="Arial"/>
              <a:buChar char="•"/>
            </a:pPr>
            <a:r>
              <a:rPr lang="en-US" sz="28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Cheese blocks</a:t>
            </a:r>
          </a:p>
          <a:p>
            <a:pPr marL="571500" indent="-571500">
              <a:buFont typeface="Arial"/>
              <a:buChar char="•"/>
            </a:pPr>
            <a:r>
              <a:rPr lang="en-US" sz="28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Egg Canoes (hard-boiled egg wedges)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796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Picky Eaters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1814088"/>
            <a:ext cx="9144000" cy="5257800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Kids love to dip:</a:t>
            </a:r>
          </a:p>
          <a:p>
            <a:pPr marL="571500" indent="-571500">
              <a:buFont typeface="Arial"/>
              <a:buChar char="•"/>
            </a:pPr>
            <a:r>
              <a:rPr lang="en-US" b="1" i="1" dirty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en-US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ottage cheese</a:t>
            </a:r>
          </a:p>
          <a:p>
            <a:pPr marL="571500" indent="-571500">
              <a:buFont typeface="Arial"/>
              <a:buChar char="•"/>
            </a:pPr>
            <a:r>
              <a:rPr lang="en-US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Cream cheese</a:t>
            </a:r>
          </a:p>
          <a:p>
            <a:pPr marL="571500" indent="-571500">
              <a:buFont typeface="Arial"/>
              <a:buChar char="•"/>
            </a:pPr>
            <a:r>
              <a:rPr lang="en-US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Fruit juice sweetened preserves</a:t>
            </a:r>
          </a:p>
          <a:p>
            <a:pPr marL="571500" indent="-571500">
              <a:buFont typeface="Arial"/>
              <a:buChar char="•"/>
            </a:pPr>
            <a:r>
              <a:rPr lang="en-US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Guacamole</a:t>
            </a:r>
          </a:p>
          <a:p>
            <a:pPr marL="571500" indent="-571500">
              <a:buFont typeface="Arial"/>
              <a:buChar char="•"/>
            </a:pPr>
            <a:r>
              <a:rPr lang="en-US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Peanut butter</a:t>
            </a:r>
          </a:p>
          <a:p>
            <a:pPr marL="571500" indent="-571500">
              <a:buFont typeface="Arial"/>
              <a:buChar char="•"/>
            </a:pPr>
            <a:r>
              <a:rPr lang="en-US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Pureed fruits or vegetables</a:t>
            </a:r>
          </a:p>
          <a:p>
            <a:pPr marL="571500" indent="-571500">
              <a:buFont typeface="Arial"/>
              <a:buChar char="•"/>
            </a:pPr>
            <a:r>
              <a:rPr lang="en-US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Yogurt sweetened with juice concentrates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374431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Picky Eaters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1814088"/>
            <a:ext cx="9144000" cy="5257800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Develop a daily meal routine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Have children help prepare the family meal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Offer no choices</a:t>
            </a:r>
          </a:p>
          <a:p>
            <a:pPr marL="0" indent="0" algn="ctr">
              <a:buNone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Remember, food is a thing.</a:t>
            </a:r>
            <a:r>
              <a:rPr lang="en-US" sz="4000" b="1" i="1" dirty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If it’s not good for kids, don’t buy it.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9286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Activity 8.5: Necessary Changes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Food and drink items to eliminate: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en-US" sz="2400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Snack foods and drinks to limit: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en-US" sz="2400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Snack foods to add: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en-US" sz="2400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Tips for the picky eaters:</a:t>
            </a:r>
          </a:p>
          <a:p>
            <a:pPr marL="571500" indent="-571500">
              <a:buFont typeface="Arial"/>
              <a:buChar char="•"/>
            </a:pPr>
            <a:endParaRPr lang="en-US" sz="4000" i="1" dirty="0" smtClean="0">
              <a:ln w="1905"/>
              <a:solidFill>
                <a:srgbClr val="56E0C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71500" indent="-571500">
              <a:buFont typeface="Arial"/>
              <a:buChar char="•"/>
            </a:pPr>
            <a:endParaRPr lang="en-US" sz="4000" i="1" dirty="0" smtClean="0">
              <a:ln w="1905"/>
              <a:solidFill>
                <a:srgbClr val="56E0C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7261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8.6: Key Points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060950"/>
            <a:ext cx="8406064" cy="3703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/>
              <a:t>1.	5 to 10 year old children require at least ________ hours of sleep per </a:t>
            </a:r>
            <a:r>
              <a:rPr lang="en-US" sz="3200" baseline="30000" dirty="0" smtClean="0"/>
              <a:t>	night</a:t>
            </a:r>
            <a:r>
              <a:rPr lang="en-US" sz="3200" baseline="30000" dirty="0"/>
              <a:t>.</a:t>
            </a:r>
          </a:p>
          <a:p>
            <a:r>
              <a:rPr lang="en-US" sz="3200" baseline="30000" dirty="0"/>
              <a:t>2.	Parents should remove or </a:t>
            </a:r>
            <a:r>
              <a:rPr lang="en-US" sz="3200" baseline="30000" dirty="0" smtClean="0"/>
              <a:t>disable their </a:t>
            </a:r>
            <a:r>
              <a:rPr lang="en-US" sz="3200" baseline="30000" dirty="0"/>
              <a:t>children’s cell </a:t>
            </a:r>
            <a:r>
              <a:rPr lang="en-US" sz="3200" baseline="30000" dirty="0" smtClean="0"/>
              <a:t>	________</a:t>
            </a:r>
            <a:r>
              <a:rPr lang="en-US" sz="3200" baseline="30000" dirty="0"/>
              <a:t>, </a:t>
            </a:r>
            <a:r>
              <a:rPr lang="en-US" sz="3200" baseline="30000" dirty="0" smtClean="0"/>
              <a:t>	computers</a:t>
            </a:r>
            <a:r>
              <a:rPr lang="en-US" sz="3200" baseline="30000" dirty="0"/>
              <a:t>, and ________ ________  when kids go to </a:t>
            </a:r>
            <a:r>
              <a:rPr lang="en-US" sz="3200" baseline="30000" dirty="0" smtClean="0"/>
              <a:t>	bed</a:t>
            </a:r>
            <a:r>
              <a:rPr lang="en-US" sz="3200" baseline="30000" dirty="0"/>
              <a:t>.</a:t>
            </a:r>
          </a:p>
          <a:p>
            <a:r>
              <a:rPr lang="en-US" sz="3200" baseline="30000" dirty="0" smtClean="0"/>
              <a:t>  3</a:t>
            </a:r>
            <a:r>
              <a:rPr lang="en-US" sz="3200" baseline="30000" dirty="0"/>
              <a:t>.	Alcohol, high-sugar drinks, and artificial food colorings actual help </a:t>
            </a:r>
            <a:r>
              <a:rPr lang="en-US" sz="3200" baseline="30000" dirty="0" smtClean="0"/>
              <a:t>	________ </a:t>
            </a:r>
            <a:r>
              <a:rPr lang="en-US" sz="3200" baseline="30000" dirty="0"/>
              <a:t>the brain of the nutrients it requires. </a:t>
            </a:r>
          </a:p>
          <a:p>
            <a:r>
              <a:rPr lang="en-US" sz="3200" baseline="30000" dirty="0"/>
              <a:t>4.	Kids who eat a balanced breakfast are more likely to achieve higher </a:t>
            </a:r>
            <a:r>
              <a:rPr lang="en-US" sz="3200" baseline="30000" dirty="0" smtClean="0"/>
              <a:t>	___________</a:t>
            </a:r>
            <a:r>
              <a:rPr lang="en-US" sz="3200" baseline="30000" dirty="0"/>
              <a:t>.</a:t>
            </a:r>
          </a:p>
          <a:p>
            <a:r>
              <a:rPr lang="en-US" sz="3200" baseline="30000" dirty="0"/>
              <a:t>5. </a:t>
            </a:r>
            <a:r>
              <a:rPr lang="en-US" sz="3200" baseline="30000" dirty="0" smtClean="0"/>
              <a:t>	Parents </a:t>
            </a:r>
            <a:r>
              <a:rPr lang="en-US" sz="3200" baseline="30000" dirty="0"/>
              <a:t>should tell their children how much they are ____________ </a:t>
            </a:r>
            <a:r>
              <a:rPr lang="en-US" sz="3200" baseline="30000" dirty="0" smtClean="0"/>
              <a:t>	everyday</a:t>
            </a:r>
            <a:r>
              <a:rPr lang="en-US" sz="3200" baseline="30000" dirty="0"/>
              <a:t>. </a:t>
            </a:r>
          </a:p>
          <a:p>
            <a:r>
              <a:rPr lang="en-US" sz="3200" baseline="30000" dirty="0"/>
              <a:t>	</a:t>
            </a:r>
            <a:r>
              <a:rPr lang="en-US" sz="3200" b="1" baseline="30000" dirty="0"/>
              <a:t>  ten        grades         phones	       video games        drain        loved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927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Most Powerful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634450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372830"/>
            <a:ext cx="9225565" cy="3075834"/>
          </a:xfrm>
          <a:prstGeom prst="doubleWave">
            <a:avLst/>
          </a:prstGeom>
          <a:gradFill>
            <a:gsLst>
              <a:gs pos="42000">
                <a:srgbClr val="22692F"/>
              </a:gs>
              <a:gs pos="100000">
                <a:srgbClr val="97D32D"/>
              </a:gs>
              <a:gs pos="0">
                <a:srgbClr val="013800"/>
              </a:gs>
            </a:gsLst>
            <a:lin ang="5580000" scaled="0"/>
          </a:gradFill>
          <a:ln>
            <a:solidFill>
              <a:srgbClr val="97D32D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873" y="3751579"/>
            <a:ext cx="5327110" cy="1316556"/>
          </a:xfrm>
          <a:effectLst>
            <a:outerShdw blurRad="38100" dist="25400" dir="2700000" algn="tl" rotWithShape="0">
              <a:prstClr val="black">
                <a:alpha val="75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7200" i="1" dirty="0" smtClean="0">
                <a:ln w="1905"/>
                <a:solidFill>
                  <a:srgbClr val="97D32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Keys</a:t>
            </a:r>
            <a:endParaRPr lang="en-US" sz="7200" i="1" dirty="0">
              <a:ln w="1905"/>
              <a:solidFill>
                <a:srgbClr val="97D32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407" y="-712819"/>
            <a:ext cx="175594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200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17" y="1246735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613" y="1505948"/>
            <a:ext cx="7039972" cy="84350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Recognizing     </a:t>
            </a:r>
            <a:b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and Supporting Success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8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346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Objectives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93779"/>
            <a:ext cx="8229600" cy="4936958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List 5 tips to help children get to bed on time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Structure the home environment to encourage more sleep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Create healthy meal menus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Discuss methods of getting kids to eat healthy meals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00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Words of Wisdom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987872"/>
            <a:ext cx="8229600" cy="4525963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“Parents who are afraid to put their foot down, usually have children who step on their toes.”</a:t>
            </a:r>
          </a:p>
          <a:p>
            <a:pPr marL="0" indent="0">
              <a:buNone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					-Chinese Proverb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59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Before 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 Begin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760616"/>
            <a:ext cx="8229600" cy="4525963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Facilitator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Recorder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Time Keeper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Nurturers / Cheerleaders</a:t>
            </a:r>
          </a:p>
          <a:p>
            <a:pPr marL="0" indent="0" algn="ctr">
              <a:buNone/>
            </a:pPr>
            <a:r>
              <a:rPr lang="en-US" sz="4000" i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Remember to change roles!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389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Stories of Success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907664"/>
            <a:ext cx="8229600" cy="4525963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Were you able to develop an Action Plan?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was your child’s response to your plan and action?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838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8.1: Let’s Focus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917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Part of the Problem?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108184"/>
            <a:ext cx="8229600" cy="4525963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Children need 10 to 11 hours of sleep every night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Sleepy kids are cranky kids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322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8.2: Is it Enough?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Monday?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Tuesday?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Wednesday?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Thursday?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49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More is Better!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00526" y="1479888"/>
            <a:ext cx="8943474" cy="5257800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Set a regular bedtime for your children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Remove all electronics from your child’s room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Turn off all electronics 1 hour before bedtime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Kid’s room: Dark, Quiet and Cool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Kiss your children good night and tuck them 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596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6987</TotalTime>
  <Words>853</Words>
  <Application>Microsoft Macintosh PowerPoint</Application>
  <PresentationFormat>On-screen Show (4:3)</PresentationFormat>
  <Paragraphs>236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       Welcome to:</vt:lpstr>
      <vt:lpstr>Sleep, Diet,  and Behavior</vt:lpstr>
      <vt:lpstr> Objectives</vt:lpstr>
      <vt:lpstr> Before We Begin</vt:lpstr>
      <vt:lpstr> Stories of Success</vt:lpstr>
      <vt:lpstr> Activity 8.1: Let’s Focus</vt:lpstr>
      <vt:lpstr> Part of the Problem?</vt:lpstr>
      <vt:lpstr> Activity 8.2: Is it Enough?</vt:lpstr>
      <vt:lpstr> More is Better!</vt:lpstr>
      <vt:lpstr> More is better!</vt:lpstr>
      <vt:lpstr> Difficult Kids</vt:lpstr>
      <vt:lpstr> Activity 8.3: Set the Stage</vt:lpstr>
      <vt:lpstr> Remember</vt:lpstr>
      <vt:lpstr> Try These Tips</vt:lpstr>
      <vt:lpstr> Healthy Brains</vt:lpstr>
      <vt:lpstr> Healthy Brains, continued</vt:lpstr>
      <vt:lpstr> Brain Drainers!</vt:lpstr>
      <vt:lpstr> Breakfast Eaters</vt:lpstr>
      <vt:lpstr> Healthy Breakfast!</vt:lpstr>
      <vt:lpstr>Healthy Breakfast, cont.</vt:lpstr>
      <vt:lpstr> Where to Begin?</vt:lpstr>
      <vt:lpstr> Activity 8.4: The Family that  Eats Together</vt:lpstr>
      <vt:lpstr> Picky Eaters</vt:lpstr>
      <vt:lpstr> Picky Eaters</vt:lpstr>
      <vt:lpstr> Picky Eaters</vt:lpstr>
      <vt:lpstr> Activity 8.5: Necessary Changes</vt:lpstr>
      <vt:lpstr> Activity 8.6: Key Points</vt:lpstr>
      <vt:lpstr> Most Powerful</vt:lpstr>
      <vt:lpstr>        Recognizing           and Supporting Success</vt:lpstr>
      <vt:lpstr> Words of Wisdom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Ralph Fry</dc:creator>
  <cp:lastModifiedBy>Office 2004 Test Drive User</cp:lastModifiedBy>
  <cp:revision>24</cp:revision>
  <cp:lastPrinted>2013-12-23T18:53:59Z</cp:lastPrinted>
  <dcterms:created xsi:type="dcterms:W3CDTF">2013-12-23T16:47:37Z</dcterms:created>
  <dcterms:modified xsi:type="dcterms:W3CDTF">2014-02-03T01:33:06Z</dcterms:modified>
</cp:coreProperties>
</file>