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0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030" autoAdjust="0"/>
    <p:restoredTop sz="94694"/>
  </p:normalViewPr>
  <p:slideViewPr>
    <p:cSldViewPr snapToGrid="0" snapToObjects="1">
      <p:cViewPr varScale="1">
        <p:scale>
          <a:sx n="107" d="100"/>
          <a:sy n="107" d="100"/>
        </p:scale>
        <p:origin x="1296" y="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2BEE4-5D44-0D48-8821-C4AECE1DB0A6}" type="datetime1">
              <a:rPr lang="Zyyy" smtClean="0"/>
              <a:t>6/10/25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966F5-FBE0-FC41-97D1-2D486E724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555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CB036-1F7C-3149-8E09-1708E5C503E8}" type="datetime1">
              <a:rPr lang="Zyyy" smtClean="0"/>
              <a:t>6/10/25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B68A7-F55D-854E-A182-E18DCE39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328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B68A7-F55D-854E-A182-E18DCE3977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19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AEAA-2EFD-434C-A507-5807F5FD33F1}" type="datetime1">
              <a:rPr lang="Zyyy" smtClean="0"/>
              <a:t>6/10/25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8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9ADD-E1EC-3F46-9327-37ADD1E64B7E}" type="datetime1">
              <a:rPr lang="Zyyy" smtClean="0"/>
              <a:t>6/10/25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98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EC90-AD82-8E4C-9805-EEEF546E3FBB}" type="datetime1">
              <a:rPr lang="Zyyy" smtClean="0"/>
              <a:t>6/10/25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58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2831-2C5E-AD46-8206-E1AB3D671C92}" type="datetime1">
              <a:rPr lang="Zyyy" smtClean="0"/>
              <a:t>6/10/25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71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9345-2672-384E-82E3-0F450C98BBA4}" type="datetime1">
              <a:rPr lang="Zyyy" smtClean="0"/>
              <a:t>6/10/25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4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11EF-9BFD-6540-AD04-84C84C425924}" type="datetime1">
              <a:rPr lang="Zyyy" smtClean="0"/>
              <a:t>6/10/25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99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C1F1-AE5D-554C-9A82-58C9668A6A82}" type="datetime1">
              <a:rPr lang="Zyyy" smtClean="0"/>
              <a:t>6/10/25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86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72FE-8732-4343-835D-703D2EDC9B8A}" type="datetime1">
              <a:rPr lang="Zyyy" smtClean="0"/>
              <a:t>6/10/25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19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6302-4FDC-2047-8328-3855093ED495}" type="datetime1">
              <a:rPr lang="Zyyy" smtClean="0"/>
              <a:t>6/10/25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99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42A2-7AEE-0F40-A2CB-1F3968BD4533}" type="datetime1">
              <a:rPr lang="Zyyy" smtClean="0"/>
              <a:t>6/10/25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78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45A7-E644-A544-9EC2-35D955F00F8D}" type="datetime1">
              <a:rPr lang="Zyyy" smtClean="0"/>
              <a:t>6/10/25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EF34C-AE22-E841-B5A4-31D368E074A0}" type="datetime1">
              <a:rPr lang="Zyyy" smtClean="0"/>
              <a:t>6/10/25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D79A8-ABCC-7F4E-849B-DF5573981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8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0" y="618659"/>
            <a:ext cx="9144000" cy="3050200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77" y="3668279"/>
            <a:ext cx="5767291" cy="23301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6600" i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Loving Solutions</a:t>
            </a:r>
          </a:p>
        </p:txBody>
      </p:sp>
      <p:pic>
        <p:nvPicPr>
          <p:cNvPr id="5" name="Picture 4" descr="Jenni-handonhi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15">
            <a:off x="6761072" y="1477976"/>
            <a:ext cx="2196578" cy="4942301"/>
          </a:xfrm>
          <a:prstGeom prst="rect">
            <a:avLst/>
          </a:prstGeom>
          <a:effectLst>
            <a:outerShdw blurRad="60325" dist="50800" dir="3960000" algn="tl" rotWithShape="0">
              <a:prstClr val="black">
                <a:alpha val="57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777" y="1689374"/>
            <a:ext cx="7039972" cy="843509"/>
          </a:xfrm>
        </p:spPr>
        <p:txBody>
          <a:bodyPr>
            <a:no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Welcome to: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6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07326"/>
            <a:ext cx="9144000" cy="1340452"/>
          </a:xfrm>
          <a:prstGeom prst="doubleWave">
            <a:avLst/>
          </a:prstGeom>
          <a:gradFill>
            <a:gsLst>
              <a:gs pos="87000">
                <a:schemeClr val="bg1"/>
              </a:gs>
              <a:gs pos="0">
                <a:srgbClr val="F8006A"/>
              </a:gs>
              <a:gs pos="55000">
                <a:srgbClr val="F88181"/>
              </a:gs>
            </a:gsLst>
            <a:lin ang="5400000" scaled="0"/>
          </a:gradFill>
          <a:ln>
            <a:solidFill>
              <a:srgbClr val="D9006E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Sibling Rivalry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734669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i="1" dirty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Two Step Consequence: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i="1" dirty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Ask children to develop their own plan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i="1" dirty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Only when the siblings agree, can they move from their time out spot</a:t>
            </a:r>
          </a:p>
          <a:p>
            <a:pPr marL="742950" indent="-742950">
              <a:buFont typeface="+mj-lt"/>
              <a:buAutoNum type="arabicPeriod"/>
            </a:pPr>
            <a:endParaRPr lang="en-US" sz="4000" i="1" dirty="0">
              <a:ln w="1905"/>
              <a:solidFill>
                <a:srgbClr val="D9006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959" y="179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4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07326"/>
            <a:ext cx="9144000" cy="1340452"/>
          </a:xfrm>
          <a:prstGeom prst="doubleWave">
            <a:avLst/>
          </a:prstGeom>
          <a:gradFill>
            <a:gsLst>
              <a:gs pos="87000">
                <a:schemeClr val="bg1"/>
              </a:gs>
              <a:gs pos="0">
                <a:srgbClr val="F8006A"/>
              </a:gs>
              <a:gs pos="55000">
                <a:srgbClr val="F88181"/>
              </a:gs>
            </a:gsLst>
            <a:lin ang="5400000" scaled="0"/>
          </a:gradFill>
          <a:ln>
            <a:solidFill>
              <a:srgbClr val="D9006E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Out-of-control Behaviors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884079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i="1" dirty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Self-Limiting Time Outs are the answer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 matter how long it takes, parents must win this battle!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4959" y="179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9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07326"/>
            <a:ext cx="9144000" cy="1340452"/>
          </a:xfrm>
          <a:prstGeom prst="doubleWave">
            <a:avLst/>
          </a:prstGeom>
          <a:gradFill>
            <a:gsLst>
              <a:gs pos="87000">
                <a:schemeClr val="bg1"/>
              </a:gs>
              <a:gs pos="0">
                <a:srgbClr val="F8006A"/>
              </a:gs>
              <a:gs pos="55000">
                <a:srgbClr val="F88181"/>
              </a:gs>
            </a:gsLst>
            <a:lin ang="5400000" scaled="0"/>
          </a:gradFill>
          <a:ln>
            <a:solidFill>
              <a:srgbClr val="D9006E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7.3: Angela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4959" y="179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9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07326"/>
            <a:ext cx="9144000" cy="1340452"/>
          </a:xfrm>
          <a:prstGeom prst="doubleWave">
            <a:avLst/>
          </a:prstGeom>
          <a:gradFill>
            <a:gsLst>
              <a:gs pos="87000">
                <a:schemeClr val="bg1"/>
              </a:gs>
              <a:gs pos="0">
                <a:srgbClr val="F8006A"/>
              </a:gs>
              <a:gs pos="55000">
                <a:srgbClr val="F88181"/>
              </a:gs>
            </a:gsLst>
            <a:lin ang="5400000" scaled="0"/>
          </a:gradFill>
          <a:ln>
            <a:solidFill>
              <a:srgbClr val="D9006E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Groundings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97436" y="1734669"/>
            <a:ext cx="86868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i="1" dirty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Used with older children, 7-10 years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Reserved for severe or ongoing behaviors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Used only when 3 to 4 weeks of standard time outs has failed to bring behavior change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4959" y="179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8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07326"/>
            <a:ext cx="9144000" cy="1340452"/>
          </a:xfrm>
          <a:prstGeom prst="doubleWave">
            <a:avLst/>
          </a:prstGeom>
          <a:gradFill>
            <a:gsLst>
              <a:gs pos="87000">
                <a:schemeClr val="bg1"/>
              </a:gs>
              <a:gs pos="0">
                <a:srgbClr val="F8006A"/>
              </a:gs>
              <a:gs pos="55000">
                <a:srgbClr val="F88181"/>
              </a:gs>
            </a:gsLst>
            <a:lin ang="5400000" scaled="0"/>
          </a:gradFill>
          <a:ln>
            <a:solidFill>
              <a:srgbClr val="D9006E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7.4: He Did What?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4959" y="179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0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07326"/>
            <a:ext cx="9144000" cy="1340452"/>
          </a:xfrm>
          <a:prstGeom prst="doubleWave">
            <a:avLst/>
          </a:prstGeom>
          <a:gradFill>
            <a:gsLst>
              <a:gs pos="87000">
                <a:schemeClr val="bg1"/>
              </a:gs>
              <a:gs pos="0">
                <a:srgbClr val="F8006A"/>
              </a:gs>
              <a:gs pos="55000">
                <a:srgbClr val="F88181"/>
              </a:gs>
            </a:gsLst>
            <a:lin ang="5400000" scaled="0"/>
          </a:gradFill>
          <a:ln>
            <a:solidFill>
              <a:srgbClr val="D9006E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Effective Action Plans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854197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i="1" dirty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Tell your child how you feel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i="1" dirty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Establish the rule and expect success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i="1" dirty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will . . . everything you will do to support success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4959" y="179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0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07326"/>
            <a:ext cx="9144000" cy="1340452"/>
          </a:xfrm>
          <a:prstGeom prst="doubleWave">
            <a:avLst/>
          </a:prstGeom>
          <a:gradFill>
            <a:gsLst>
              <a:gs pos="87000">
                <a:schemeClr val="bg1"/>
              </a:gs>
              <a:gs pos="0">
                <a:srgbClr val="F8006A"/>
              </a:gs>
              <a:gs pos="55000">
                <a:srgbClr val="F88181"/>
              </a:gs>
            </a:gsLst>
            <a:lin ang="5400000" scaled="0"/>
          </a:gradFill>
          <a:ln>
            <a:solidFill>
              <a:srgbClr val="D9006E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7.5: Planning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749610"/>
            <a:ext cx="8229600" cy="5257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lnSpc>
                <a:spcPct val="50000"/>
              </a:lnSpc>
              <a:buNone/>
            </a:pPr>
            <a:r>
              <a:rPr lang="en-US" sz="2400" i="1" dirty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When?</a:t>
            </a:r>
          </a:p>
          <a:p>
            <a:pPr marL="0" indent="0">
              <a:buNone/>
            </a:pPr>
            <a:r>
              <a:rPr lang="en-US" sz="2400" i="1" dirty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Location?</a:t>
            </a:r>
          </a:p>
          <a:p>
            <a:pPr marL="0" indent="0">
              <a:buNone/>
            </a:pPr>
            <a:r>
              <a:rPr lang="en-US" sz="2400" i="1" dirty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Minimize Interruptions:</a:t>
            </a:r>
          </a:p>
          <a:p>
            <a:pPr marL="0" indent="0">
              <a:buNone/>
            </a:pPr>
            <a:r>
              <a:rPr lang="en-US" sz="2400" i="1" dirty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My plan:</a:t>
            </a:r>
          </a:p>
          <a:p>
            <a:pPr marL="571500" indent="-571500">
              <a:lnSpc>
                <a:spcPct val="50000"/>
              </a:lnSpc>
              <a:buFont typeface="Arial"/>
              <a:buChar char="•"/>
            </a:pPr>
            <a:r>
              <a:rPr lang="en-US" sz="2400" i="1" dirty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Step 1</a:t>
            </a:r>
          </a:p>
          <a:p>
            <a:pPr marL="571500" indent="-571500">
              <a:lnSpc>
                <a:spcPct val="250000"/>
              </a:lnSpc>
              <a:buFont typeface="Arial"/>
              <a:buChar char="•"/>
            </a:pPr>
            <a:r>
              <a:rPr lang="en-US" sz="2400" i="1" dirty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Step 2</a:t>
            </a:r>
          </a:p>
          <a:p>
            <a:pPr marL="571500" indent="-571500">
              <a:lnSpc>
                <a:spcPct val="250000"/>
              </a:lnSpc>
              <a:buFont typeface="Arial"/>
              <a:buChar char="•"/>
            </a:pPr>
            <a:r>
              <a:rPr lang="en-US" sz="2400" i="1" dirty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Step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4959" y="179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6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07326"/>
            <a:ext cx="9144000" cy="1340452"/>
          </a:xfrm>
          <a:prstGeom prst="doubleWave">
            <a:avLst/>
          </a:prstGeom>
          <a:gradFill>
            <a:gsLst>
              <a:gs pos="87000">
                <a:schemeClr val="bg1"/>
              </a:gs>
              <a:gs pos="0">
                <a:srgbClr val="F8006A"/>
              </a:gs>
              <a:gs pos="55000">
                <a:srgbClr val="F88181"/>
              </a:gs>
            </a:gsLst>
            <a:lin ang="5400000" scaled="0"/>
          </a:gradFill>
          <a:ln>
            <a:solidFill>
              <a:srgbClr val="D9006E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Natural Consequences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41079" y="1958784"/>
            <a:ext cx="7446682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i="1" dirty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“A man who carries a cat by the tail learns something he can learn in no other way.”</a:t>
            </a:r>
          </a:p>
          <a:p>
            <a:pPr marL="0" indent="0" algn="ctr">
              <a:buNone/>
            </a:pPr>
            <a:r>
              <a:rPr lang="en-US" sz="4000" i="1" dirty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											-Mark Twain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4959" y="179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6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07326"/>
            <a:ext cx="9144000" cy="1340452"/>
          </a:xfrm>
          <a:prstGeom prst="doubleWave">
            <a:avLst/>
          </a:prstGeom>
          <a:gradFill>
            <a:gsLst>
              <a:gs pos="87000">
                <a:schemeClr val="bg1"/>
              </a:gs>
              <a:gs pos="0">
                <a:srgbClr val="F8006A"/>
              </a:gs>
              <a:gs pos="55000">
                <a:srgbClr val="F88181"/>
              </a:gs>
            </a:gsLst>
            <a:lin ang="5400000" scaled="0"/>
          </a:gradFill>
          <a:ln>
            <a:solidFill>
              <a:srgbClr val="D9006E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Activity 7:6: Personal Action Plans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i="1" dirty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Love . . 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400" i="1" dirty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want . . 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400" i="1" dirty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will . . .</a:t>
            </a:r>
          </a:p>
          <a:p>
            <a:pPr>
              <a:lnSpc>
                <a:spcPct val="150000"/>
              </a:lnSpc>
            </a:pPr>
            <a:r>
              <a:rPr lang="en-US" sz="2400" i="1" dirty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Active supervision</a:t>
            </a:r>
          </a:p>
          <a:p>
            <a:pPr>
              <a:lnSpc>
                <a:spcPct val="150000"/>
              </a:lnSpc>
            </a:pPr>
            <a:r>
              <a:rPr lang="en-US" sz="2400" i="1" dirty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Consequences</a:t>
            </a:r>
          </a:p>
          <a:p>
            <a:pPr>
              <a:lnSpc>
                <a:spcPct val="150000"/>
              </a:lnSpc>
            </a:pPr>
            <a:r>
              <a:rPr lang="en-US" sz="2400" i="1" dirty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Consistency</a:t>
            </a:r>
          </a:p>
          <a:p>
            <a:pPr>
              <a:lnSpc>
                <a:spcPct val="150000"/>
              </a:lnSpc>
            </a:pPr>
            <a:r>
              <a:rPr lang="en-US" sz="2400" i="1" dirty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else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4959" y="179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3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-1848"/>
            <a:ext cx="9144000" cy="1340452"/>
          </a:xfrm>
          <a:prstGeom prst="doubleWave">
            <a:avLst/>
          </a:prstGeom>
          <a:gradFill>
            <a:gsLst>
              <a:gs pos="87000">
                <a:schemeClr val="bg1"/>
              </a:gs>
              <a:gs pos="0">
                <a:srgbClr val="F8006A"/>
              </a:gs>
              <a:gs pos="55000">
                <a:srgbClr val="F88181"/>
              </a:gs>
            </a:gsLst>
            <a:lin ang="5400000" scaled="0"/>
          </a:gradFill>
          <a:ln>
            <a:solidFill>
              <a:srgbClr val="D9006E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523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7.7: Key Points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4959" y="179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417638"/>
            <a:ext cx="9144000" cy="5345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baseline="30000" dirty="0"/>
              <a:t>1.	An effective Three Step Action Plan should be developed by parents for 	______________unwanted behavior they want to change.</a:t>
            </a:r>
          </a:p>
          <a:p>
            <a:pPr lvl="1"/>
            <a:r>
              <a:rPr lang="en-US" sz="3200" baseline="30000" dirty="0"/>
              <a:t>2.	When consistent use of short term </a:t>
            </a:r>
            <a:r>
              <a:rPr lang="en-US" sz="3200" i="1" baseline="30000" dirty="0"/>
              <a:t>Time Outs </a:t>
            </a:r>
            <a:r>
              <a:rPr lang="en-US" sz="3200" baseline="30000" dirty="0"/>
              <a:t>fails to stop unwanted 	behaviors, parents may want to consider using _______________ </a:t>
            </a:r>
            <a:r>
              <a:rPr lang="en-US" sz="3200" i="1" baseline="30000" dirty="0"/>
              <a:t>Time 	Outs</a:t>
            </a:r>
            <a:r>
              <a:rPr lang="en-US" sz="3200" baseline="30000" dirty="0"/>
              <a:t> (up to 24 hours).</a:t>
            </a:r>
          </a:p>
          <a:p>
            <a:pPr lvl="1"/>
            <a:r>
              <a:rPr lang="en-US" sz="3200" baseline="30000" dirty="0"/>
              <a:t>3.	Parents should avoid rescuing children from the ________________ 	consequences of their behavior.</a:t>
            </a:r>
          </a:p>
          <a:p>
            <a:pPr lvl="1"/>
            <a:r>
              <a:rPr lang="en-US" sz="3200" baseline="30000" dirty="0"/>
              <a:t>4.	When parents discipline their children, they should take away 	_________________  on their </a:t>
            </a:r>
            <a:r>
              <a:rPr lang="en-US" sz="3200" i="1" baseline="30000" dirty="0"/>
              <a:t>Child's List </a:t>
            </a:r>
            <a:r>
              <a:rPr lang="en-US" sz="3200" baseline="30000" dirty="0"/>
              <a:t>for a ____________________ 	period of time.</a:t>
            </a:r>
          </a:p>
          <a:p>
            <a:pPr lvl="1"/>
            <a:r>
              <a:rPr lang="en-US" sz="3200" baseline="30000" dirty="0"/>
              <a:t>5.	When children have used tobacco in the past, parents should 	occasionally do ________________ ______________ on their children 	when they are at a friend's house to ensure they are not smoking or 	chewing tobacco.</a:t>
            </a:r>
          </a:p>
          <a:p>
            <a:pPr lvl="1"/>
            <a:endParaRPr lang="en-US" sz="3200" baseline="30000" dirty="0"/>
          </a:p>
          <a:p>
            <a:pPr lvl="1"/>
            <a:r>
              <a:rPr lang="en-US" sz="3200" b="1" baseline="30000" dirty="0"/>
              <a:t>natural        checks      every     </a:t>
            </a:r>
            <a:r>
              <a:rPr lang="en-US" sz="3200" b="1" i="1" baseline="30000" dirty="0"/>
              <a:t> Extended </a:t>
            </a:r>
            <a:r>
              <a:rPr lang="en-US" sz="3200" i="1" baseline="30000" dirty="0"/>
              <a:t>      </a:t>
            </a:r>
            <a:r>
              <a:rPr lang="en-US" sz="3200" b="1" baseline="30000" dirty="0"/>
              <a:t>short         spot       everything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6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0" y="619331"/>
            <a:ext cx="9144000" cy="2606790"/>
          </a:xfrm>
          <a:prstGeom prst="doubleWave">
            <a:avLst/>
          </a:prstGeom>
          <a:gradFill>
            <a:gsLst>
              <a:gs pos="87000">
                <a:schemeClr val="bg1"/>
              </a:gs>
              <a:gs pos="0">
                <a:srgbClr val="F8006A"/>
              </a:gs>
              <a:gs pos="55000">
                <a:srgbClr val="F88181"/>
              </a:gs>
            </a:gsLst>
            <a:lin ang="5400000" scaled="0"/>
          </a:gradFill>
          <a:ln>
            <a:solidFill>
              <a:srgbClr val="D9006E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613" y="3600119"/>
            <a:ext cx="6259280" cy="26162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5400" i="1" dirty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Unless You Need the Exercise, Dig Where the Gold Is!</a:t>
            </a:r>
          </a:p>
        </p:txBody>
      </p:sp>
      <p:pic>
        <p:nvPicPr>
          <p:cNvPr id="5" name="Picture 4" descr="Jenni-handonh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15">
            <a:off x="6761072" y="1477976"/>
            <a:ext cx="2196578" cy="4942301"/>
          </a:xfrm>
          <a:prstGeom prst="rect">
            <a:avLst/>
          </a:prstGeom>
          <a:effectLst>
            <a:outerShdw blurRad="60325" dist="50800" dir="3960000" algn="tl" rotWithShape="0">
              <a:prstClr val="black">
                <a:alpha val="57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7931" y="-565965"/>
            <a:ext cx="1755941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200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0961" y="1062069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005" y="1015465"/>
            <a:ext cx="7867272" cy="1433062"/>
          </a:xfrm>
        </p:spPr>
        <p:txBody>
          <a:bodyPr>
            <a:no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Concrete Solutions for Tough Kids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1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07326"/>
            <a:ext cx="9144000" cy="1340452"/>
          </a:xfrm>
          <a:prstGeom prst="doubleWave">
            <a:avLst/>
          </a:prstGeom>
          <a:gradFill>
            <a:gsLst>
              <a:gs pos="87000">
                <a:schemeClr val="bg1"/>
              </a:gs>
              <a:gs pos="0">
                <a:srgbClr val="F8006A"/>
              </a:gs>
              <a:gs pos="55000">
                <a:srgbClr val="F88181"/>
              </a:gs>
            </a:gsLst>
            <a:lin ang="5400000" scaled="0"/>
          </a:gradFill>
          <a:ln>
            <a:solidFill>
              <a:srgbClr val="D9006E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Most Powerful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4959" y="179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2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-81565" y="768957"/>
            <a:ext cx="9225565" cy="2365129"/>
          </a:xfrm>
          <a:prstGeom prst="doubleWave">
            <a:avLst/>
          </a:prstGeom>
          <a:gradFill>
            <a:gsLst>
              <a:gs pos="0">
                <a:srgbClr val="3E8FAE"/>
              </a:gs>
              <a:gs pos="49000">
                <a:schemeClr val="accent3">
                  <a:lumMod val="60000"/>
                  <a:lumOff val="40000"/>
                </a:schemeClr>
              </a:gs>
              <a:gs pos="100000">
                <a:srgbClr val="56E0C8"/>
              </a:gs>
            </a:gsLst>
            <a:lin ang="5400000" scaled="0"/>
          </a:gradFill>
          <a:ln>
            <a:solidFill>
              <a:srgbClr val="97D32D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77" y="3262240"/>
            <a:ext cx="5410517" cy="3210443"/>
          </a:xfrm>
          <a:effectLst>
            <a:outerShdw blurRad="38100" dist="25400" dir="2700000" algn="tl" rotWithShape="0">
              <a:prstClr val="black">
                <a:alpha val="63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6600" i="1" dirty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(not so) Hidden Connection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187" y="-519361"/>
            <a:ext cx="1755941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200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0961" y="1062069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5839" y="1482646"/>
            <a:ext cx="7039972" cy="843509"/>
          </a:xfrm>
        </p:spPr>
        <p:txBody>
          <a:bodyPr>
            <a:no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Sleep, Diet, </a:t>
            </a:r>
            <a:b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and Behavior</a:t>
            </a:r>
          </a:p>
        </p:txBody>
      </p:sp>
      <p:pic>
        <p:nvPicPr>
          <p:cNvPr id="6" name="Picture 5" descr="Max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920" y="701283"/>
            <a:ext cx="5249150" cy="6133416"/>
          </a:xfrm>
          <a:prstGeom prst="rect">
            <a:avLst/>
          </a:prstGeom>
          <a:effectLst>
            <a:outerShdw blurRad="50800" dist="50800" dir="1920000" algn="tl" rotWithShape="0">
              <a:prstClr val="black">
                <a:alpha val="47000"/>
              </a:prst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2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07326"/>
            <a:ext cx="9144000" cy="1340452"/>
          </a:xfrm>
          <a:prstGeom prst="doubleWave">
            <a:avLst/>
          </a:prstGeom>
          <a:gradFill>
            <a:gsLst>
              <a:gs pos="87000">
                <a:schemeClr val="bg1"/>
              </a:gs>
              <a:gs pos="0">
                <a:srgbClr val="F8006A"/>
              </a:gs>
              <a:gs pos="55000">
                <a:srgbClr val="F88181"/>
              </a:gs>
            </a:gsLst>
            <a:lin ang="5400000" scaled="0"/>
          </a:gradFill>
          <a:ln>
            <a:solidFill>
              <a:srgbClr val="D9006E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Words of Wisdom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0" y="2123135"/>
            <a:ext cx="9009529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i="1" dirty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“The greatest predictor of violent behavior is harsh, erratic parental discipline.”</a:t>
            </a:r>
          </a:p>
          <a:p>
            <a:pPr marL="0" indent="0" algn="ctr">
              <a:buNone/>
            </a:pPr>
            <a:endParaRPr lang="en-US" sz="800" i="1" dirty="0">
              <a:ln w="1905"/>
              <a:solidFill>
                <a:srgbClr val="D9006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r>
              <a:rPr lang="en-US" sz="4000" i="1" dirty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									-U.S. Department of Justice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4959" y="179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6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07326"/>
            <a:ext cx="9144000" cy="1340452"/>
          </a:xfrm>
          <a:prstGeom prst="doubleWave">
            <a:avLst/>
          </a:prstGeom>
          <a:gradFill>
            <a:gsLst>
              <a:gs pos="87000">
                <a:schemeClr val="bg1"/>
              </a:gs>
              <a:gs pos="0">
                <a:srgbClr val="F8006A"/>
              </a:gs>
              <a:gs pos="55000">
                <a:srgbClr val="F88181"/>
              </a:gs>
            </a:gsLst>
            <a:lin ang="5400000" scaled="0"/>
          </a:gradFill>
          <a:ln>
            <a:solidFill>
              <a:srgbClr val="D9006E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Objectives: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02778" y="1600200"/>
            <a:ext cx="8906752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i="1" dirty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Practice combining Set and Self-Limiting Time Outs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Identify effective interventions for out-of-control behaviors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List the 3 steps of effective Action Plans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4959" y="179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0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07326"/>
            <a:ext cx="9144000" cy="1340452"/>
          </a:xfrm>
          <a:prstGeom prst="doubleWave">
            <a:avLst/>
          </a:prstGeom>
          <a:gradFill>
            <a:gsLst>
              <a:gs pos="87000">
                <a:schemeClr val="bg1"/>
              </a:gs>
              <a:gs pos="0">
                <a:srgbClr val="F8006A"/>
              </a:gs>
              <a:gs pos="55000">
                <a:srgbClr val="F88181"/>
              </a:gs>
            </a:gsLst>
            <a:lin ang="5400000" scaled="0"/>
          </a:gradFill>
          <a:ln>
            <a:solidFill>
              <a:srgbClr val="D9006E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Before we Begin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i="1" dirty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Group Facilitator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Group Recorder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Group Time Keeper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Nurturers / Cheerleaders</a:t>
            </a:r>
          </a:p>
          <a:p>
            <a:pPr marL="0" indent="0" algn="ctr">
              <a:buNone/>
            </a:pPr>
            <a:r>
              <a:rPr lang="en-US" sz="4000" i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Don’t forget to change roles!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4959" y="179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8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07326"/>
            <a:ext cx="9144000" cy="1340452"/>
          </a:xfrm>
          <a:prstGeom prst="doubleWave">
            <a:avLst/>
          </a:prstGeom>
          <a:gradFill>
            <a:gsLst>
              <a:gs pos="87000">
                <a:schemeClr val="bg1"/>
              </a:gs>
              <a:gs pos="0">
                <a:srgbClr val="F8006A"/>
              </a:gs>
              <a:gs pos="55000">
                <a:srgbClr val="F88181"/>
              </a:gs>
            </a:gsLst>
            <a:lin ang="5400000" scaled="0"/>
          </a:gradFill>
          <a:ln>
            <a:solidFill>
              <a:srgbClr val="D9006E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Stories of Success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i="1" dirty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Did you identify a homework spot?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Did you contact your child’s teacher?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did you learn about your child’s school situation?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Did you begin using the HWAS?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was your child’s reaction?</a:t>
            </a:r>
          </a:p>
          <a:p>
            <a:pPr marL="571500" indent="-571500">
              <a:buFont typeface="Arial"/>
              <a:buChar char="•"/>
            </a:pPr>
            <a:endParaRPr lang="en-US" sz="4000" i="1" dirty="0">
              <a:ln w="1905"/>
              <a:solidFill>
                <a:srgbClr val="D9006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959" y="179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3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07326"/>
            <a:ext cx="9144000" cy="1340452"/>
          </a:xfrm>
          <a:prstGeom prst="doubleWave">
            <a:avLst/>
          </a:prstGeom>
          <a:gradFill>
            <a:gsLst>
              <a:gs pos="87000">
                <a:schemeClr val="bg1"/>
              </a:gs>
              <a:gs pos="0">
                <a:srgbClr val="F8006A"/>
              </a:gs>
              <a:gs pos="55000">
                <a:srgbClr val="F88181"/>
              </a:gs>
            </a:gsLst>
            <a:lin ang="5400000" scaled="0"/>
          </a:gradFill>
          <a:ln>
            <a:solidFill>
              <a:srgbClr val="D9006E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7.1: Let’s Focus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2400" i="1" dirty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Teen alcohol and drug use</a:t>
            </a:r>
          </a:p>
          <a:p>
            <a:pPr marL="571500" indent="-571500">
              <a:buFont typeface="Arial"/>
              <a:buChar char="•"/>
            </a:pPr>
            <a:r>
              <a:rPr lang="en-US" sz="2400" i="1" dirty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Arrest for fighting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4959" y="179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5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07326"/>
            <a:ext cx="9144000" cy="1340452"/>
          </a:xfrm>
          <a:prstGeom prst="doubleWave">
            <a:avLst/>
          </a:prstGeom>
          <a:gradFill>
            <a:gsLst>
              <a:gs pos="87000">
                <a:schemeClr val="bg1"/>
              </a:gs>
              <a:gs pos="0">
                <a:srgbClr val="F8006A"/>
              </a:gs>
              <a:gs pos="55000">
                <a:srgbClr val="F88181"/>
              </a:gs>
            </a:gsLst>
            <a:lin ang="5400000" scaled="0"/>
          </a:gradFill>
          <a:ln>
            <a:solidFill>
              <a:srgbClr val="D9006E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Combining Set &amp; Self-Limiting Time Outs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19784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i="1" dirty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Helps children develop self discipline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Will eventually shorten and or eliminate, our child’s open refusals and tantrums</a:t>
            </a:r>
          </a:p>
          <a:p>
            <a:pPr marL="571500" indent="-571500">
              <a:buFont typeface="Arial"/>
              <a:buChar char="•"/>
            </a:pPr>
            <a:endParaRPr lang="en-US" sz="4000" i="1" dirty="0">
              <a:ln w="1905"/>
              <a:solidFill>
                <a:srgbClr val="D9006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959" y="179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6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07326"/>
            <a:ext cx="9144000" cy="1340452"/>
          </a:xfrm>
          <a:prstGeom prst="doubleWave">
            <a:avLst/>
          </a:prstGeom>
          <a:gradFill>
            <a:gsLst>
              <a:gs pos="87000">
                <a:schemeClr val="bg1"/>
              </a:gs>
              <a:gs pos="0">
                <a:srgbClr val="F8006A"/>
              </a:gs>
              <a:gs pos="55000">
                <a:srgbClr val="F88181"/>
              </a:gs>
            </a:gsLst>
            <a:lin ang="5400000" scaled="0"/>
          </a:gradFill>
          <a:ln>
            <a:solidFill>
              <a:srgbClr val="D9006E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Developing a Plan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i="1" dirty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Helps kids focus on their behavior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 an effective teaching tool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Assists children in problem solving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Decreases the behavior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Redirects kids from emotional responses to thoughtful solutions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4959" y="179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7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07326"/>
            <a:ext cx="9144000" cy="1340452"/>
          </a:xfrm>
          <a:prstGeom prst="doubleWave">
            <a:avLst/>
          </a:prstGeom>
          <a:gradFill>
            <a:gsLst>
              <a:gs pos="87000">
                <a:schemeClr val="bg1"/>
              </a:gs>
              <a:gs pos="0">
                <a:srgbClr val="F8006A"/>
              </a:gs>
              <a:gs pos="55000">
                <a:srgbClr val="F88181"/>
              </a:gs>
            </a:gsLst>
            <a:lin ang="5400000" scaled="0"/>
          </a:gradFill>
          <a:ln>
            <a:solidFill>
              <a:srgbClr val="D9006E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7.2: Screaming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i="1" dirty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“I hate Time Out and I’m </a:t>
            </a:r>
            <a:r>
              <a:rPr lang="en-US" sz="2400" i="1" dirty="0" err="1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gonna</a:t>
            </a:r>
            <a:r>
              <a:rPr lang="en-US" sz="2400" i="1" dirty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make sure you know it.”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4959" y="179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</a:p>
        </p:txBody>
      </p:sp>
      <p:pic>
        <p:nvPicPr>
          <p:cNvPr id="10" name="Picture 9" descr="Jenni-handonh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15">
            <a:off x="6940366" y="1863293"/>
            <a:ext cx="2196578" cy="4942301"/>
          </a:xfrm>
          <a:prstGeom prst="rect">
            <a:avLst/>
          </a:prstGeom>
          <a:effectLst>
            <a:outerShdw blurRad="60325" dist="50800" dir="3960000" algn="tl" rotWithShape="0">
              <a:prstClr val="black">
                <a:alpha val="57000"/>
              </a:prst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3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685</Words>
  <Application>Microsoft Macintosh PowerPoint</Application>
  <PresentationFormat>On-screen Show (4:3)</PresentationFormat>
  <Paragraphs>150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       Welcome to:</vt:lpstr>
      <vt:lpstr>       Concrete Solutions for Tough Kids</vt:lpstr>
      <vt:lpstr> Objectives:</vt:lpstr>
      <vt:lpstr> Before we Begin</vt:lpstr>
      <vt:lpstr> Stories of Success</vt:lpstr>
      <vt:lpstr> Activity 7.1: Let’s Focus</vt:lpstr>
      <vt:lpstr> Combining Set &amp; Self-Limiting Time Outs</vt:lpstr>
      <vt:lpstr> Developing a Plan</vt:lpstr>
      <vt:lpstr> Activity 7.2: Screaming</vt:lpstr>
      <vt:lpstr> Sibling Rivalry</vt:lpstr>
      <vt:lpstr> Out-of-control Behaviors</vt:lpstr>
      <vt:lpstr> Activity 7.3: Angela</vt:lpstr>
      <vt:lpstr> Groundings</vt:lpstr>
      <vt:lpstr> Activity 7.4: He Did What?</vt:lpstr>
      <vt:lpstr> Effective Action Plans</vt:lpstr>
      <vt:lpstr> Activity 7.5: Planning</vt:lpstr>
      <vt:lpstr> Natural Consequences</vt:lpstr>
      <vt:lpstr>Activity 7:6: Personal Action Plans</vt:lpstr>
      <vt:lpstr> Activity 7.7: Key Points</vt:lpstr>
      <vt:lpstr> Most Powerful</vt:lpstr>
      <vt:lpstr>Sleep, Diet,  and Behavior</vt:lpstr>
      <vt:lpstr> Words of Wisdom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Welcome to:</dc:title>
  <dc:creator>Ralph Fry</dc:creator>
  <cp:lastModifiedBy>Ralph Fry</cp:lastModifiedBy>
  <cp:revision>18</cp:revision>
  <cp:lastPrinted>2013-12-20T21:19:10Z</cp:lastPrinted>
  <dcterms:created xsi:type="dcterms:W3CDTF">2013-12-20T19:10:40Z</dcterms:created>
  <dcterms:modified xsi:type="dcterms:W3CDTF">2025-06-10T17:46:51Z</dcterms:modified>
</cp:coreProperties>
</file>