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2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9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0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9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5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6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1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9DC-D05E-7A49-989A-86887460E529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6FF5-3CFE-6F46-A0A1-185497A0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0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99DC-D05E-7A49-989A-86887460E529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66FF5-3CFE-6F46-A0A1-185497A0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9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66827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Loving Solutions</a:t>
            </a:r>
            <a:endParaRPr lang="en-US" sz="6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Welcome to: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6.3: The Right Spot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50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Parent Involvement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83882" y="1749610"/>
            <a:ext cx="8860118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Volunteer </a:t>
            </a: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your child’s school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Know the resources in your community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Parents as advocates / decision makers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/ School communication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learning activities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parenting skills</a:t>
            </a:r>
            <a:endParaRPr lang="en-US" sz="4000" i="1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79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565" y="274638"/>
            <a:ext cx="9225565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Home / School Communication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308837" y="1988666"/>
            <a:ext cx="7058212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Communicate </a:t>
            </a:r>
            <a:r>
              <a:rPr lang="en-US" sz="4000" i="1" u="sng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positivel</a:t>
            </a: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6 times with teachers . . . </a:t>
            </a:r>
            <a:r>
              <a:rPr lang="en-US" sz="4000" i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child’s grades go up</a:t>
            </a:r>
            <a:endParaRPr lang="en-US" sz="4000" i="1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65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6.4: Doing it Right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60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Communication Tips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 teachers to better understand your child</a:t>
            </a:r>
          </a:p>
          <a:p>
            <a:pPr marL="571500" indent="-571500"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teachers about their expectations</a:t>
            </a:r>
          </a:p>
          <a:p>
            <a:pPr marL="571500" indent="-571500"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teachers for their preferred method of communication</a:t>
            </a:r>
          </a:p>
          <a:p>
            <a:pPr marL="571500" indent="-571500"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 diplomatic, don’t put school staff on the defensive</a:t>
            </a:r>
          </a:p>
          <a:p>
            <a:pPr marL="571500" indent="-571500"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Give teachers a few days to get back to you</a:t>
            </a:r>
          </a:p>
          <a:p>
            <a:pPr marL="571500" indent="-571500"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 solution focused, don’t play the “blame game”</a:t>
            </a:r>
            <a:endParaRPr lang="en-US" i="1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835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Homework Accountability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Ensure a Homework Assignment Sheet is completed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Approve the child’s homework when finished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the “Child’s </a:t>
            </a:r>
            <a:r>
              <a:rPr lang="en-US" sz="3600" i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sz="36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ist of things” until homework is complete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Acknowledge success with a positive stroke, </a:t>
            </a:r>
            <a:r>
              <a:rPr lang="en-US" sz="3600" i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36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Praise the effort, not the talent</a:t>
            </a:r>
            <a:r>
              <a:rPr lang="en-US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i="1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91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Homework Assignment Sheet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75963"/>
            <a:ext cx="64008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6.5: Monitoring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90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565" y="274638"/>
            <a:ext cx="9225565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Developing Homework Behavior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2777" y="1824315"/>
            <a:ext cx="9041223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Accountability + Motivation = Change</a:t>
            </a:r>
          </a:p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</a:t>
            </a:r>
            <a:r>
              <a:rPr lang="en-US" sz="400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360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HWAS) 		   +  Child’s List    =  Homework)</a:t>
            </a:r>
            <a:endParaRPr lang="en-US" sz="3600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76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6.6: Excuses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4159624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Excuses: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Dog ate it</a:t>
            </a:r>
            <a:endParaRPr lang="en-US" sz="2400" i="1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5765" y="1682983"/>
            <a:ext cx="396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Consequence:</a:t>
            </a:r>
            <a:endParaRPr lang="en-US" sz="3600" b="1" i="1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61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736236"/>
            <a:ext cx="9225565" cy="2560964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29" y="3273891"/>
            <a:ext cx="5767291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Setting the Stage for Life-Long Educational Success</a:t>
            </a:r>
            <a:endParaRPr lang="en-US" sz="5400" i="1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839" y="-670824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107" y="867981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11" y="1505948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Improving </a:t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School Performance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89" y="829443"/>
            <a:ext cx="5249151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26431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6.7: Key Points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03" y="1803606"/>
            <a:ext cx="8202706" cy="4688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/>
              <a:t>1.	Active supervision can be described by five simple words: 					Who,________________________, Where, </a:t>
            </a:r>
            <a:r>
              <a:rPr lang="en-US" sz="3200" baseline="30000" dirty="0" smtClean="0"/>
              <a:t>	_________________  	and </a:t>
            </a:r>
            <a:r>
              <a:rPr lang="en-US" sz="3200" baseline="30000" dirty="0"/>
              <a:t>Why.</a:t>
            </a:r>
          </a:p>
          <a:p>
            <a:r>
              <a:rPr lang="en-US" sz="3200" baseline="30000" dirty="0"/>
              <a:t>2.	Parents should communicate _____________ with their child's </a:t>
            </a:r>
            <a:r>
              <a:rPr lang="en-US" sz="3200" baseline="30000" dirty="0" smtClean="0"/>
              <a:t>	teachers </a:t>
            </a:r>
            <a:r>
              <a:rPr lang="en-US" sz="3200" baseline="30000" dirty="0"/>
              <a:t>at least ___________ times per year.</a:t>
            </a:r>
          </a:p>
          <a:p>
            <a:r>
              <a:rPr lang="en-US" sz="3200" baseline="30000" dirty="0"/>
              <a:t>3.	Parents play the ________ role in the education of their children.</a:t>
            </a:r>
          </a:p>
          <a:p>
            <a:r>
              <a:rPr lang="en-US" sz="3200" baseline="30000" dirty="0"/>
              <a:t>4.	A Daily Homework ___________ ____________ can help parents </a:t>
            </a:r>
            <a:r>
              <a:rPr lang="en-US" sz="3200" baseline="30000" dirty="0" smtClean="0"/>
              <a:t>	monitor </a:t>
            </a:r>
            <a:r>
              <a:rPr lang="en-US" sz="3200" baseline="30000" dirty="0"/>
              <a:t>the homework their child has. </a:t>
            </a:r>
          </a:p>
          <a:p>
            <a:r>
              <a:rPr lang="en-US" sz="3200" baseline="30000" dirty="0" smtClean="0"/>
              <a:t>5.	When </a:t>
            </a:r>
            <a:r>
              <a:rPr lang="en-US" sz="3200" baseline="30000" dirty="0"/>
              <a:t>children refuse to do their homework, parents should take </a:t>
            </a:r>
            <a:r>
              <a:rPr lang="en-US" sz="3200" baseline="30000" dirty="0" smtClean="0"/>
              <a:t>	away </a:t>
            </a:r>
            <a:r>
              <a:rPr lang="en-US" sz="3200" baseline="30000" dirty="0"/>
              <a:t>_____________ on their Child's List of things until the </a:t>
            </a:r>
            <a:r>
              <a:rPr lang="en-US" sz="3200" baseline="30000" dirty="0" smtClean="0"/>
              <a:t>	homework </a:t>
            </a:r>
            <a:r>
              <a:rPr lang="en-US" sz="3200" baseline="30000" dirty="0"/>
              <a:t>is____________. </a:t>
            </a:r>
            <a:endParaRPr lang="en-US" sz="3200" baseline="30000" dirty="0" smtClean="0"/>
          </a:p>
          <a:p>
            <a:endParaRPr lang="en-US" sz="3200" baseline="30000" dirty="0"/>
          </a:p>
          <a:p>
            <a:r>
              <a:rPr lang="en-US" b="1" baseline="30000" dirty="0"/>
              <a:t>		</a:t>
            </a:r>
            <a:r>
              <a:rPr lang="en-US" sz="3200" b="1" baseline="30000" dirty="0"/>
              <a:t>Assignment Sheet	         What	         everything         six</a:t>
            </a:r>
          </a:p>
          <a:p>
            <a:r>
              <a:rPr lang="en-US" sz="3200" b="1" baseline="30000" dirty="0"/>
              <a:t>			When    	finished                  </a:t>
            </a:r>
            <a:r>
              <a:rPr lang="en-US" sz="3200" b="1" baseline="30000" dirty="0" smtClean="0"/>
              <a:t>key</a:t>
            </a:r>
            <a:r>
              <a:rPr lang="en-US" sz="3200" b="1" baseline="30000" dirty="0"/>
              <a:t>	   </a:t>
            </a:r>
            <a:r>
              <a:rPr lang="en-US" sz="3200" b="1" baseline="30000" dirty="0" smtClean="0"/>
              <a:t>	positively 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282326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Most Powerful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48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9331"/>
            <a:ext cx="9144000" cy="2606790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613" y="3600119"/>
            <a:ext cx="6259280" cy="26162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Unless You Need the Exercise, Dig Where the Gold Is!</a:t>
            </a:r>
            <a:endParaRPr lang="en-US" sz="5400" i="1" dirty="0">
              <a:ln w="1905"/>
              <a:solidFill>
                <a:srgbClr val="D9006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7931" y="-565965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961" y="1062069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005" y="1015465"/>
            <a:ext cx="7867272" cy="14330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Concrete Solutions for Tough Kids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511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Words of Wisdom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24315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“Everybody is a genius. But if you judge a fish by its ability to climb a tree, it will live its whole life believing it is stupid.”</a:t>
            </a:r>
          </a:p>
          <a:p>
            <a:pPr marL="400050" lvl="1" indent="0" algn="ctr">
              <a:buNone/>
            </a:pPr>
            <a:r>
              <a:rPr lang="en-US" sz="36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									-Albert Einstein</a:t>
            </a:r>
            <a:endParaRPr lang="en-US" sz="3600" i="1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934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Objectives: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Communicate effectively with our child’s teachers.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Implement the homework assignment sheet.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Structure the home environment to help ensure daily homework is completed.</a:t>
            </a:r>
            <a:endParaRPr lang="en-US" sz="4000" i="1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07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Before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 Begin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4961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Facilitator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Recorder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Time Keeper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Nurturers / Cheerleaders</a:t>
            </a: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Remember to change roles!</a:t>
            </a:r>
            <a:endParaRPr lang="en-US" sz="4000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07122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Sharing Our Progress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did you discover about your child’s friends and home situations?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items are potentially harmful to your child?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Did you do anything to reduce and monitor your child’s use of technology?</a:t>
            </a:r>
            <a:endParaRPr lang="en-US" sz="4000" i="1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44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6.1: Let’s Focus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Loss of self-esteem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Loss of interest in school</a:t>
            </a:r>
            <a:endParaRPr lang="en-US" sz="2400" i="1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35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Building Gritty Kids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70319"/>
            <a:ext cx="8229600" cy="48992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Gritty Kids: 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 structured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Complete tasks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Understand that failure is often a necessary step to success</a:t>
            </a:r>
          </a:p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(Smart parents praise their children for their effort)</a:t>
            </a:r>
          </a:p>
          <a:p>
            <a:pPr marL="0" indent="0">
              <a:buNone/>
            </a:pPr>
            <a:endParaRPr lang="en-US" sz="4000" i="1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61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Grit in Adults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242663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“It is not that I am so smart, it’s just that I stay with problems longer.”</a:t>
            </a: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		-Albert Einstein</a:t>
            </a:r>
            <a:endParaRPr lang="en-US" sz="4000" i="1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57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52023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6.2: Motivation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Content Goes Here as Needed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88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97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484</Words>
  <Application>Microsoft Macintosh PowerPoint</Application>
  <PresentationFormat>On-screen Show (4:3)</PresentationFormat>
  <Paragraphs>123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    Welcome to:</vt:lpstr>
      <vt:lpstr>     Improving  School Performance</vt:lpstr>
      <vt:lpstr> Objectives:</vt:lpstr>
      <vt:lpstr> Before We Begin</vt:lpstr>
      <vt:lpstr> Sharing Our Progress</vt:lpstr>
      <vt:lpstr> Activity 6.1: Let’s Focus</vt:lpstr>
      <vt:lpstr> Building Gritty Kids</vt:lpstr>
      <vt:lpstr> Grit in Adults</vt:lpstr>
      <vt:lpstr> Activity 6.2: Motivation</vt:lpstr>
      <vt:lpstr> Activity 6.3: The Right Spot</vt:lpstr>
      <vt:lpstr> Parent Involvement</vt:lpstr>
      <vt:lpstr> Home / School Communication</vt:lpstr>
      <vt:lpstr> Activity 6.4: Doing it Right</vt:lpstr>
      <vt:lpstr> Communication Tips</vt:lpstr>
      <vt:lpstr> Homework Accountability</vt:lpstr>
      <vt:lpstr> Homework Assignment Sheet</vt:lpstr>
      <vt:lpstr> Activity 6.5: Monitoring</vt:lpstr>
      <vt:lpstr> Developing Homework Behavior</vt:lpstr>
      <vt:lpstr> Activity 6.6: Excuses</vt:lpstr>
      <vt:lpstr> Activity 6.7: Key Points</vt:lpstr>
      <vt:lpstr> Most Powerful</vt:lpstr>
      <vt:lpstr>       Concrete Solutions for Tough Kids</vt:lpstr>
      <vt:lpstr> Words of Wisdom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Welcome to:</dc:title>
  <dc:creator>Ralph Fry</dc:creator>
  <cp:lastModifiedBy>Ralph Fry</cp:lastModifiedBy>
  <cp:revision>14</cp:revision>
  <dcterms:created xsi:type="dcterms:W3CDTF">2013-12-19T19:16:34Z</dcterms:created>
  <dcterms:modified xsi:type="dcterms:W3CDTF">2013-12-19T22:06:09Z</dcterms:modified>
</cp:coreProperties>
</file>