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6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0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9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3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4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3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0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2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4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F859E-CA3C-C942-B38F-D036BBF9BD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578AC-AE63-3F40-AE5A-8DB0F68E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F859E-CA3C-C942-B38F-D036BBF9BDE2}" type="datetimeFigureOut">
              <a:rPr lang="en-US" smtClean="0"/>
              <a:t>12/19/13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578AC-AE63-3F40-AE5A-8DB0F68EC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7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Loving Solutions</a:t>
            </a:r>
            <a:endParaRPr lang="en-U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Welcome to: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4.2: Planning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Timing?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Location?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Interruptions?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What’s my plan?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is the worst?</a:t>
            </a:r>
          </a:p>
          <a:p>
            <a:pPr marL="571500" indent="-571500">
              <a:lnSpc>
                <a:spcPct val="140000"/>
              </a:lnSpc>
              <a:buFont typeface="Arial"/>
              <a:buChar char="•"/>
            </a:pPr>
            <a:endParaRPr lang="en-US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81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How to begin?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20371" y="160020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love . . .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see . . .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feel . . .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4000" i="1" dirty="0" err="1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Shhhh</a:t>
            </a:r>
            <a:r>
              <a:rPr lang="en-US" sz="4000" i="1" dirty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Just listen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want . . .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will . .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2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4.3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28076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200000"/>
              </a:lnSpc>
            </a:pPr>
            <a:r>
              <a:rPr lang="en-U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love . . .</a:t>
            </a:r>
          </a:p>
          <a:p>
            <a:pPr marL="571500" indent="-571500">
              <a:lnSpc>
                <a:spcPct val="200000"/>
              </a:lnSpc>
            </a:pPr>
            <a:r>
              <a:rPr lang="en-U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see . . .</a:t>
            </a:r>
          </a:p>
          <a:p>
            <a:pPr marL="571500" indent="-571500">
              <a:lnSpc>
                <a:spcPct val="200000"/>
              </a:lnSpc>
            </a:pPr>
            <a:r>
              <a:rPr lang="en-U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feel . . .</a:t>
            </a:r>
          </a:p>
          <a:p>
            <a:pPr marL="571500" indent="-571500">
              <a:lnSpc>
                <a:spcPct val="200000"/>
              </a:lnSpc>
            </a:pPr>
            <a:r>
              <a:rPr lang="en-U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sz="2400" i="1" dirty="0" err="1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Shhhh</a:t>
            </a:r>
            <a:r>
              <a:rPr lang="en-U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Just listen</a:t>
            </a:r>
          </a:p>
          <a:p>
            <a:pPr marL="571500" indent="-571500">
              <a:lnSpc>
                <a:spcPct val="200000"/>
              </a:lnSpc>
            </a:pPr>
            <a:r>
              <a:rPr lang="en-U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want . . .</a:t>
            </a:r>
          </a:p>
          <a:p>
            <a:pPr marL="571500" indent="-571500">
              <a:lnSpc>
                <a:spcPct val="200000"/>
              </a:lnSpc>
            </a:pPr>
            <a:r>
              <a:rPr lang="en-U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will . .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6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What to expect?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05430" y="202350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 possibilities: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Denial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Blame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87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Parents Should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Remain calm and listen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Return to the original reason for the conversation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Clarify your expectations and rules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Identify the consequences and or, provide more structure</a:t>
            </a:r>
          </a:p>
          <a:p>
            <a:pPr marL="571500" indent="-571500">
              <a:buFont typeface="Arial"/>
              <a:buChar char="•"/>
            </a:pPr>
            <a:r>
              <a:rPr lang="en-US" sz="4000" i="1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Always end </a:t>
            </a: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 on a positive note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42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Parents should not: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Insist children look at them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Apologize for the meeting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Judge the child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Preach or lecture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Try to scare your child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Compare your child to others</a:t>
            </a:r>
          </a:p>
          <a:p>
            <a:pPr marL="571500" indent="-571500">
              <a:buFont typeface="Arial"/>
              <a:buChar char="•"/>
            </a:pPr>
            <a:r>
              <a:rPr lang="en-US" sz="36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Use sarcasm, ridicule or pressure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7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4.4: Duh!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3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Persistent Arguing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Don’t give in!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6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When Children Refuse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2371218"/>
            <a:ext cx="91440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Move to a Self-Limiting Time 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7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4.5: She Refuses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38622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What’s the Plan?</a:t>
            </a:r>
          </a:p>
          <a:p>
            <a:pPr marL="571500" indent="-571500">
              <a:buFont typeface="Arial"/>
              <a:buChar char="•"/>
            </a:pPr>
            <a:endParaRPr lang="en-US" sz="4000" i="1" dirty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Easy Stuff or Tough as Nails?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6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431084"/>
            <a:ext cx="9225565" cy="2831163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29" y="3273891"/>
            <a:ext cx="5767291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Creativity is No Substitute for Knowing What You Are Doing</a:t>
            </a:r>
            <a:endParaRPr lang="en-US" sz="5400" i="1" dirty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839" y="-670824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 smtClean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  <a:endParaRPr lang="en-US" sz="20000" b="1" spc="150" dirty="0">
              <a:ln w="11430"/>
              <a:solidFill>
                <a:srgbClr val="F8F8F8"/>
              </a:solidFill>
              <a:effectLst>
                <a:outerShdw blurRad="28575" dist="38100" dir="2460000" sx="101000" sy="101000" algn="tl" rotWithShape="0">
                  <a:srgbClr val="000000">
                    <a:alpha val="6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67" y="667685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51" y="897817"/>
            <a:ext cx="5249150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183" y="1008021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Redirecting Negative Choices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86098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Consistency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83976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Always enforce your house rules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Consistency is more important than the length or strength of the consequence (Time Out)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42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4.6: It’s Tough!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06026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Parent does not like to see child unhappy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Child screams when placed on Time 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6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4.7: Inconsistency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37368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were we inconsistent?</a:t>
            </a:r>
          </a:p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caused it?</a:t>
            </a:r>
          </a:p>
          <a:p>
            <a:pPr marL="742950" indent="-742950">
              <a:lnSpc>
                <a:spcPct val="250000"/>
              </a:lnSpc>
              <a:buFont typeface="+mj-lt"/>
              <a:buAutoNum type="arabicPeriod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messages did we send?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8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The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rong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essage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2586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hildren’s sense of self worth can be directly attributed to the messages received from their parents.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1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565" y="395582"/>
            <a:ext cx="9225565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4.8: Positive Messages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Love and Affection: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Positive strokes: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Active Listening: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Better grades: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Family activities: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Active Supervision: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love Messages:</a:t>
            </a: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Positive Consequences:</a:t>
            </a:r>
          </a:p>
          <a:p>
            <a:pPr marL="571500" indent="-571500">
              <a:buFont typeface="Arial"/>
              <a:buChar char="•"/>
            </a:pPr>
            <a:endParaRPr lang="en-US" sz="40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46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Activity 4.9: Key Points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3257" y="1826970"/>
            <a:ext cx="9041223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30000" dirty="0"/>
              <a:t>1.	Children  are generally driven by _______________.</a:t>
            </a:r>
          </a:p>
          <a:p>
            <a:pPr marL="0" indent="0">
              <a:buNone/>
            </a:pPr>
            <a:r>
              <a:rPr lang="en-US" baseline="30000" dirty="0" smtClean="0"/>
              <a:t>2.	Parents </a:t>
            </a:r>
            <a:r>
              <a:rPr lang="en-US" baseline="30000" dirty="0"/>
              <a:t>should ______________ themselves before </a:t>
            </a:r>
            <a:r>
              <a:rPr lang="en-US" baseline="30000" dirty="0" smtClean="0"/>
              <a:t>they</a:t>
            </a:r>
            <a:r>
              <a:rPr lang="en-US" dirty="0" smtClean="0"/>
              <a:t> </a:t>
            </a:r>
            <a:r>
              <a:rPr lang="en-US" baseline="30000" dirty="0" smtClean="0"/>
              <a:t>address 	problematic behaviors </a:t>
            </a:r>
            <a:r>
              <a:rPr lang="en-US" baseline="30000" dirty="0"/>
              <a:t>with their children.</a:t>
            </a:r>
          </a:p>
          <a:p>
            <a:pPr marL="0" indent="0">
              <a:buNone/>
            </a:pPr>
            <a:r>
              <a:rPr lang="en-US" baseline="30000" dirty="0" smtClean="0"/>
              <a:t>3</a:t>
            </a:r>
            <a:r>
              <a:rPr lang="en-US" baseline="30000" dirty="0"/>
              <a:t>.	Parents should always be calm when they_____________ their children </a:t>
            </a:r>
            <a:r>
              <a:rPr lang="en-US" baseline="30000" dirty="0" smtClean="0"/>
              <a:t>	about problematic </a:t>
            </a:r>
            <a:r>
              <a:rPr lang="en-US" baseline="30000" dirty="0"/>
              <a:t>behaviors.</a:t>
            </a:r>
          </a:p>
          <a:p>
            <a:pPr marL="0" indent="0">
              <a:buNone/>
            </a:pPr>
            <a:r>
              <a:rPr lang="en-US" baseline="30000" dirty="0"/>
              <a:t>4.	Children may need a  ________________    ________________ </a:t>
            </a:r>
            <a:r>
              <a:rPr lang="en-US" i="1" baseline="30000" dirty="0"/>
              <a:t>Time </a:t>
            </a:r>
            <a:r>
              <a:rPr lang="en-US" i="1" baseline="30000" dirty="0" smtClean="0"/>
              <a:t>	Out</a:t>
            </a:r>
            <a:r>
              <a:rPr lang="en-US" baseline="30000" dirty="0"/>
              <a:t>, </a:t>
            </a:r>
            <a:r>
              <a:rPr lang="en-US" baseline="30000" dirty="0" smtClean="0"/>
              <a:t>	before they </a:t>
            </a:r>
            <a:r>
              <a:rPr lang="en-US" baseline="30000" dirty="0"/>
              <a:t>complete a task they see as work. </a:t>
            </a:r>
          </a:p>
          <a:p>
            <a:pPr marL="0" indent="0">
              <a:buNone/>
            </a:pPr>
            <a:r>
              <a:rPr lang="en-US" baseline="30000" dirty="0" smtClean="0"/>
              <a:t>5.	Parents </a:t>
            </a:r>
            <a:r>
              <a:rPr lang="en-US" baseline="30000" dirty="0"/>
              <a:t>should use ___ </a:t>
            </a:r>
            <a:r>
              <a:rPr lang="en-US" i="1" baseline="30000" dirty="0"/>
              <a:t>Love</a:t>
            </a:r>
            <a:r>
              <a:rPr lang="en-US" baseline="30000" dirty="0"/>
              <a:t> ____________ to both encourage their </a:t>
            </a:r>
            <a:r>
              <a:rPr lang="en-US" baseline="30000" dirty="0" smtClean="0"/>
              <a:t>	children's positive </a:t>
            </a:r>
            <a:r>
              <a:rPr lang="en-US" baseline="30000" dirty="0"/>
              <a:t>behaviors as well as redirect negative choices.</a:t>
            </a:r>
          </a:p>
          <a:p>
            <a:pPr marL="0" indent="0">
              <a:buNone/>
            </a:pPr>
            <a:r>
              <a:rPr lang="en-US" sz="3600" baseline="30000" dirty="0"/>
              <a:t>	</a:t>
            </a:r>
          </a:p>
          <a:p>
            <a:pPr marL="457200" lvl="1" indent="0">
              <a:buNone/>
            </a:pPr>
            <a:r>
              <a:rPr lang="en-US" sz="3600" b="1" i="1" baseline="30000" dirty="0" smtClean="0"/>
              <a:t>		confront</a:t>
            </a:r>
            <a:r>
              <a:rPr lang="en-US" sz="3600" b="1" i="1" baseline="30000" dirty="0"/>
              <a:t>		emotion	</a:t>
            </a:r>
            <a:r>
              <a:rPr lang="en-US" sz="3600" b="1" i="1" baseline="30000" dirty="0" smtClean="0"/>
              <a:t>	I</a:t>
            </a:r>
            <a:r>
              <a:rPr lang="en-US" sz="3600" b="1" i="1" baseline="30000" dirty="0"/>
              <a:t>	</a:t>
            </a:r>
            <a:r>
              <a:rPr lang="en-US" sz="3600" b="1" i="1" baseline="30000" dirty="0" smtClean="0"/>
              <a:t>	prepare    </a:t>
            </a:r>
            <a:endParaRPr lang="en-US" sz="3600" b="1" i="1" baseline="30000" dirty="0"/>
          </a:p>
          <a:p>
            <a:pPr marL="457200" lvl="1" indent="0">
              <a:buNone/>
            </a:pPr>
            <a:r>
              <a:rPr lang="en-US" sz="3600" b="1" i="1" baseline="30000" dirty="0" smtClean="0"/>
              <a:t>				Self  </a:t>
            </a:r>
            <a:r>
              <a:rPr lang="en-US" sz="3600" b="1" i="1" baseline="30000" dirty="0"/>
              <a:t>Limiting    		</a:t>
            </a:r>
            <a:r>
              <a:rPr lang="en-US" sz="3600" b="1" i="1" baseline="30000" dirty="0" smtClean="0"/>
              <a:t>Messages        </a:t>
            </a:r>
            <a:r>
              <a:rPr lang="en-US" sz="3600" baseline="30000" dirty="0" smtClean="0"/>
              <a:t>     </a:t>
            </a:r>
            <a:endParaRPr lang="en-US" sz="3600" baseline="30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Most Powerful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99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602982"/>
            <a:ext cx="9225565" cy="2171739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45" y="3215919"/>
            <a:ext cx="7492078" cy="35268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Structuring our Home Environment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Today’s Media and Technology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Active Supervision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187" y="-897419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961" y="836002"/>
            <a:ext cx="123602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51" y="1216489"/>
            <a:ext cx="7039972" cy="843509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Structuring </a:t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 Success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703323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0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Words of Wisdom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2350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“Words that soak into your ears are whispered, not yelled.”</a:t>
            </a:r>
          </a:p>
          <a:p>
            <a:pPr marL="0" indent="0" algn="ctr">
              <a:buNone/>
            </a:pPr>
            <a:endParaRPr lang="en-US" sz="14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		(Unknown)</a:t>
            </a:r>
            <a:endParaRPr lang="en-US" sz="40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Objectives: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List 5 tips to consider before addressing problem behavior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 I love redirecting messages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Discuss why words alone will not motivate many children to change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Describe the negative messages we send when we are inconsistent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7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Before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 Begin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265392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Facilitator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Recorder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Group Time Keeper</a:t>
            </a: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Nurturers / Cheerleaders</a:t>
            </a: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Don’t forget to change roles.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39646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Sharing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ur Progress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32586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Did you share your Guiding Life Principles with your family?</a:t>
            </a:r>
          </a:p>
          <a:p>
            <a:pPr marL="571500" indent="-571500">
              <a:buFont typeface="Arial"/>
              <a:buChar char="•"/>
            </a:pPr>
            <a:endParaRPr lang="en-US" sz="12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71500" indent="-571500">
              <a:buFont typeface="Arial"/>
              <a:buChar char="•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was their response?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8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Activity 4.1: Let’s Focus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I’m just not good enough.</a:t>
            </a:r>
          </a:p>
          <a:p>
            <a:pPr marL="571500" indent="-571500">
              <a:buFont typeface="Arial"/>
              <a:buChar char="•"/>
            </a:pPr>
            <a:r>
              <a:rPr lang="en-US" sz="24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Mom does not like 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6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Couch Parenting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902560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endParaRPr lang="en-US" sz="12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“When parenting, if you find yourself saying, ‘This is easy,’ you’re probably doing it wrong.” </a:t>
            </a:r>
          </a:p>
          <a:p>
            <a:pPr marL="0" indent="0" algn="ctr">
              <a:buNone/>
            </a:pPr>
            <a:endParaRPr lang="en-US" sz="8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en-US" sz="40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0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346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Redirecting Negative Choices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295628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Address the behavior, but avoid attacking the child.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7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296"/>
          </a:xfrm>
          <a:prstGeom prst="doubleWave">
            <a:avLst/>
          </a:prstGeom>
          <a:gradFill>
            <a:gsLst>
              <a:gs pos="6000">
                <a:srgbClr val="FF2300"/>
              </a:gs>
              <a:gs pos="99000">
                <a:schemeClr val="bg1"/>
              </a:gs>
              <a:gs pos="44000">
                <a:srgbClr val="FF451B"/>
              </a:gs>
              <a:gs pos="68000">
                <a:srgbClr val="FFFF00"/>
              </a:gs>
            </a:gsLst>
            <a:lin ang="5400000" scaled="0"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5 Tips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11852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Private, neutral location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Minimize interruptions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Develop a plan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i="1" dirty="0" smtClean="0">
                <a:ln w="1905"/>
                <a:solidFill>
                  <a:srgbClr val="FF182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Prepare yourself for the worse</a:t>
            </a:r>
          </a:p>
          <a:p>
            <a:pPr marL="742950" indent="-742950">
              <a:buFont typeface="+mj-lt"/>
              <a:buAutoNum type="arabicPeriod"/>
            </a:pPr>
            <a:endParaRPr lang="en-US" sz="4000" i="1" dirty="0" smtClean="0">
              <a:ln w="1905"/>
              <a:solidFill>
                <a:srgbClr val="FF182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17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6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598</Words>
  <Application>Microsoft Macintosh PowerPoint</Application>
  <PresentationFormat>On-screen Show (4:3)</PresentationFormat>
  <Paragraphs>176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      Welcome to:</vt:lpstr>
      <vt:lpstr>     Redirecting Negative Choices</vt:lpstr>
      <vt:lpstr> Objectives:</vt:lpstr>
      <vt:lpstr> Before We Begin</vt:lpstr>
      <vt:lpstr> Sharing Our Progress</vt:lpstr>
      <vt:lpstr> Activity 4.1: Let’s Focus</vt:lpstr>
      <vt:lpstr> Couch Parenting</vt:lpstr>
      <vt:lpstr> Redirecting Negative Choices</vt:lpstr>
      <vt:lpstr> 5 Tips</vt:lpstr>
      <vt:lpstr> Activity 4.2: Planning</vt:lpstr>
      <vt:lpstr> How to begin?</vt:lpstr>
      <vt:lpstr> Activity 4.3</vt:lpstr>
      <vt:lpstr> What to expect?</vt:lpstr>
      <vt:lpstr> Parents Should</vt:lpstr>
      <vt:lpstr> Parents should not:</vt:lpstr>
      <vt:lpstr> Activity 4.4: Duh!</vt:lpstr>
      <vt:lpstr> Persistent Arguing</vt:lpstr>
      <vt:lpstr> When Children Refuse</vt:lpstr>
      <vt:lpstr> Activity 4.5: She Refuses</vt:lpstr>
      <vt:lpstr> Consistency</vt:lpstr>
      <vt:lpstr> Activity 4.6: It’s Tough!</vt:lpstr>
      <vt:lpstr> Activity 4.7: Inconsistency</vt:lpstr>
      <vt:lpstr> The Wrong Message</vt:lpstr>
      <vt:lpstr>Activity 4.8: Positive Messages</vt:lpstr>
      <vt:lpstr>Activity 4.9: Key Points</vt:lpstr>
      <vt:lpstr> Most Powerful</vt:lpstr>
      <vt:lpstr>    Structuring  For Success</vt:lpstr>
      <vt:lpstr> Words of Wisdom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Fry</dc:creator>
  <cp:lastModifiedBy>Ralph Fry</cp:lastModifiedBy>
  <cp:revision>29</cp:revision>
  <dcterms:created xsi:type="dcterms:W3CDTF">2013-12-17T23:24:03Z</dcterms:created>
  <dcterms:modified xsi:type="dcterms:W3CDTF">2013-12-19T18:23:09Z</dcterms:modified>
</cp:coreProperties>
</file>