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9" r:id="rId3"/>
    <p:sldId id="290" r:id="rId4"/>
    <p:sldId id="337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32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626DA-DDF9-3C44-AD24-2DE6E051F763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2DA4-1814-9E45-A28F-E1AAED53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7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8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3B66-A5B4-C14B-BF82-AAF75012C33C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C6C6-4552-1F4D-BA76-28724D93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Self-Limiting Time Outs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3111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Recognize the fact that we do not control our children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eliminate parent / child arguments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Reduce parental lectures and nagging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Effective in obtaining parental requests.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6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Choose Your Battles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15838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Zero Tolerance Rules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Negotiable Rules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Drives Me Nuts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 it 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4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2.3: Zero Tolerance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46382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doing homework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Violent behavior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Tobacco 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73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2.4: Negotiable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Clean room</a:t>
            </a:r>
          </a:p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Setting the dinner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2.5: Drives Me Nuts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Dirty clothes under the bed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8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2.6: Let it Go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Immaculate room</a:t>
            </a:r>
          </a:p>
          <a:p>
            <a:pPr marL="571500" indent="-571500">
              <a:buFont typeface="Arial"/>
              <a:buChar char="•"/>
            </a:pPr>
            <a:r>
              <a:rPr lang="en-US" sz="28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Bathing 2 times a day</a:t>
            </a:r>
          </a:p>
          <a:p>
            <a:pPr marL="571500" indent="-571500">
              <a:buFont typeface="Arial"/>
              <a:buChar char="•"/>
            </a:pPr>
            <a:r>
              <a:rPr lang="en-US" sz="28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rolling eyes when frustrated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8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2.7: How Kids Think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usually:</a:t>
            </a:r>
          </a:p>
          <a:p>
            <a:pPr marL="742950" indent="-742950">
              <a:buFont typeface="+mj-lt"/>
              <a:buAutoNum type="arabicPeriod"/>
            </a:pPr>
            <a:endParaRPr lang="en-U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generally:</a:t>
            </a:r>
          </a:p>
          <a:p>
            <a:pPr marL="742950" indent="-742950">
              <a:buFont typeface="+mj-lt"/>
              <a:buAutoNum type="arabicPeriod"/>
            </a:pPr>
            <a:endParaRPr lang="en-U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usually:</a:t>
            </a:r>
          </a:p>
          <a:p>
            <a:pPr marL="742950" indent="-742950">
              <a:buFont typeface="+mj-lt"/>
              <a:buAutoNum type="arabicPeriod"/>
            </a:pPr>
            <a:endParaRPr lang="en-U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are more likely to:</a:t>
            </a:r>
          </a:p>
          <a:p>
            <a:pPr marL="742950" indent="-742950">
              <a:buFont typeface="+mj-lt"/>
              <a:buAutoNum type="arabicPeriod"/>
            </a:pPr>
            <a:endParaRPr lang="en-U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 respond: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1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2.8: Better Time Outs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4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Effective Time Outs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137891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Place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Wall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Time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Timer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Siblings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0" y="1582714"/>
            <a:ext cx="4597400" cy="56938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Silence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Place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Warnings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Stuff</a:t>
            </a:r>
          </a:p>
          <a:p>
            <a:pPr marL="571500" indent="-571500">
              <a:buFont typeface="Arial"/>
              <a:buChar char="•"/>
            </a:pPr>
            <a:r>
              <a:rPr lang="en-U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Consistency</a:t>
            </a:r>
          </a:p>
          <a:p>
            <a:pPr marL="571500" indent="-571500">
              <a:buFont typeface="Arial"/>
              <a:buChar char="•"/>
            </a:pPr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Consistency</a:t>
            </a:r>
          </a:p>
          <a:p>
            <a:pPr marL="571500" indent="-571500">
              <a:buFont typeface="Arial"/>
              <a:buChar char="•"/>
            </a:pPr>
            <a:r>
              <a:rPr lang="en-US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Consistency</a:t>
            </a:r>
          </a:p>
          <a:p>
            <a:pPr marL="571500" indent="-571500">
              <a:buFont typeface="Arial"/>
              <a:buChar char="•"/>
            </a:pPr>
            <a:endParaRPr lang="en-US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2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Take Everything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9" y="1963060"/>
            <a:ext cx="7271658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T.E.A.S.P.O.T.</a:t>
            </a:r>
          </a:p>
          <a:p>
            <a:pPr marL="571500" indent="-571500">
              <a:buFont typeface="Arial"/>
              <a:buChar char="•"/>
            </a:pPr>
            <a:endParaRPr lang="en-U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ake </a:t>
            </a: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verything </a:t>
            </a: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way for a </a:t>
            </a: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hort </a:t>
            </a: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eriod of </a:t>
            </a: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68957"/>
            <a:ext cx="9225565" cy="2365129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Setting the Stage for Success</a:t>
            </a:r>
            <a:endParaRPr lang="en-US" sz="6600" i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103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43" y="1482646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Parental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Influence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6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ABC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Appropriate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Brief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Consistent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9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2.9: Practice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514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Appropriate:</a:t>
            </a:r>
          </a:p>
          <a:p>
            <a:pPr marL="0" indent="0">
              <a:buNone/>
            </a:pPr>
            <a:endParaRPr lang="en-U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Brief:</a:t>
            </a:r>
          </a:p>
          <a:p>
            <a:pPr marL="0" indent="0">
              <a:buNone/>
            </a:pPr>
            <a:endParaRPr lang="en-U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Consistent:</a:t>
            </a:r>
          </a:p>
          <a:p>
            <a:pPr marL="0" indent="0">
              <a:buNone/>
            </a:pPr>
            <a:endParaRPr lang="en-U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5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2.10: Negative Choices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Hitting</a:t>
            </a:r>
          </a:p>
          <a:p>
            <a:pPr marL="571500" indent="-571500"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Breaking a toy on purpose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2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2.11: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472" y="1796141"/>
            <a:ext cx="8090328" cy="4801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aseline="30000" dirty="0"/>
              <a:t>1.  Children are generally driven by __________.</a:t>
            </a:r>
          </a:p>
          <a:p>
            <a:r>
              <a:rPr lang="en-US" sz="4000" baseline="30000" dirty="0"/>
              <a:t>2.  Fixed Time Outs are recommended as ____ minute </a:t>
            </a:r>
            <a:r>
              <a:rPr lang="en-US" sz="4000" baseline="30000" dirty="0" smtClean="0"/>
              <a:t>	per </a:t>
            </a:r>
            <a:r>
              <a:rPr lang="en-US" sz="4000" baseline="30000" dirty="0"/>
              <a:t>year of age of the child.</a:t>
            </a:r>
          </a:p>
          <a:p>
            <a:r>
              <a:rPr lang="en-US" sz="4000" baseline="30000" dirty="0"/>
              <a:t>3.  Self limiting Time-Outs are designed to get children to </a:t>
            </a:r>
            <a:r>
              <a:rPr lang="en-US" sz="4000" baseline="30000" dirty="0" smtClean="0"/>
              <a:t>	______ </a:t>
            </a:r>
            <a:r>
              <a:rPr lang="en-US" sz="4000" baseline="30000" dirty="0"/>
              <a:t>with parental requests.</a:t>
            </a:r>
          </a:p>
          <a:p>
            <a:r>
              <a:rPr lang="en-US" sz="4000" baseline="30000" dirty="0"/>
              <a:t>4.  Parents should use Fixed Time Outs _______  </a:t>
            </a:r>
            <a:r>
              <a:rPr lang="en-US" sz="4000" baseline="30000" dirty="0" smtClean="0"/>
              <a:t>	__________children </a:t>
            </a:r>
            <a:r>
              <a:rPr lang="en-US" sz="4000" baseline="30000" dirty="0"/>
              <a:t>choose to break the </a:t>
            </a:r>
            <a:r>
              <a:rPr lang="en-US" sz="4000" baseline="30000" dirty="0" smtClean="0"/>
              <a:t> </a:t>
            </a:r>
            <a:r>
              <a:rPr lang="en-US" sz="4000" baseline="30000" dirty="0"/>
              <a:t>house rules.</a:t>
            </a:r>
          </a:p>
          <a:p>
            <a:r>
              <a:rPr lang="en-US" sz="4000" baseline="30000" dirty="0"/>
              <a:t>5.	_______________ is more important than the </a:t>
            </a:r>
            <a:r>
              <a:rPr lang="en-US" sz="4000" baseline="30000" dirty="0" smtClean="0"/>
              <a:t>	______________ </a:t>
            </a:r>
            <a:r>
              <a:rPr lang="en-US" sz="4000" baseline="30000" dirty="0"/>
              <a:t>of the Time Out. </a:t>
            </a:r>
          </a:p>
          <a:p>
            <a:r>
              <a:rPr lang="en-US" sz="3600" baseline="30000" dirty="0" smtClean="0"/>
              <a:t>	</a:t>
            </a:r>
            <a:r>
              <a:rPr lang="en-US" sz="3600" b="1" baseline="30000" dirty="0" smtClean="0"/>
              <a:t>emotion   </a:t>
            </a:r>
            <a:r>
              <a:rPr lang="en-US" sz="3600" b="1" baseline="30000" dirty="0"/>
              <a:t>Consistency      length     negotiate     every </a:t>
            </a:r>
            <a:r>
              <a:rPr lang="en-US" sz="3600" b="1" baseline="30000" dirty="0" smtClean="0"/>
              <a:t>				time    			one    		 </a:t>
            </a:r>
            <a:r>
              <a:rPr lang="en-US" sz="3600" b="1" baseline="30000" dirty="0"/>
              <a:t>comply</a:t>
            </a:r>
            <a:endParaRPr lang="en-US" sz="3600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6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2.11: Most Powerful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7363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605848"/>
            <a:ext cx="9225565" cy="2749607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Getting More of What We Really Want for Our Children</a:t>
            </a:r>
            <a:endParaRPr lang="en-US" sz="5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10" y="-654564"/>
            <a:ext cx="1755941" cy="34871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  <a:endParaRPr lang="en-U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61" y="96886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697" y="1299883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Encouraging Positive Choices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54201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Issues of Influence vs. Control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Recognize how children think and act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house </a:t>
            </a:r>
            <a:r>
              <a:rPr lang="en-US" sz="3600" i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ules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Describe effective parenting strategies to decrease unwanted behaviors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3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 Begin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54201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3600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forget to change </a:t>
            </a:r>
            <a:r>
              <a:rPr lang="en-US" sz="3600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roles!</a:t>
            </a:r>
            <a:endParaRPr lang="en-US" sz="36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36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5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Warm Up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92747"/>
            <a:ext cx="8229600" cy="2163617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share our progress!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8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3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2.1: Let’s Focus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15838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Teachers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 care workers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9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Respect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0383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 child who is allowed to disrespect his parents will not have true respect for anyone.”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					- Billy Graham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4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Influence vs. Control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38929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 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</a:t>
            </a: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8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Influence Vs. Control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546931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control things, not children!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84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4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407</Words>
  <Application>Microsoft Macintosh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   Welcome to:</vt:lpstr>
      <vt:lpstr>Parental  Influence</vt:lpstr>
      <vt:lpstr> Objectives:</vt:lpstr>
      <vt:lpstr> Before We Begin</vt:lpstr>
      <vt:lpstr>Warm Up</vt:lpstr>
      <vt:lpstr> Activity 2.1: Let’s Focus</vt:lpstr>
      <vt:lpstr> Respect</vt:lpstr>
      <vt:lpstr> Influence vs. Control</vt:lpstr>
      <vt:lpstr> Influence Vs. Control</vt:lpstr>
      <vt:lpstr> Self-Limiting Time Outs</vt:lpstr>
      <vt:lpstr> Choose Your Battles</vt:lpstr>
      <vt:lpstr> Activity 2.3: Zero Tolerance</vt:lpstr>
      <vt:lpstr> Activity 2.4: Negotiable</vt:lpstr>
      <vt:lpstr> Activity 2.5: Drives Me Nuts</vt:lpstr>
      <vt:lpstr>Activity 2.6: Let it Go</vt:lpstr>
      <vt:lpstr> Activity 2.7: How Kids Think</vt:lpstr>
      <vt:lpstr> Activity 2.8: Better Time Outs</vt:lpstr>
      <vt:lpstr>Effective Time Outs</vt:lpstr>
      <vt:lpstr> Take Everything</vt:lpstr>
      <vt:lpstr> ABC</vt:lpstr>
      <vt:lpstr> Activity 2.9: Practice</vt:lpstr>
      <vt:lpstr> Activity 2.10: Negative Choices</vt:lpstr>
      <vt:lpstr> Activity 2.11: Key Points</vt:lpstr>
      <vt:lpstr> Activity 2.11: Most Powerful</vt:lpstr>
      <vt:lpstr>    Encouraging Positive Choices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Ralph Fry</cp:lastModifiedBy>
  <cp:revision>31</cp:revision>
  <dcterms:created xsi:type="dcterms:W3CDTF">2013-12-08T23:11:43Z</dcterms:created>
  <dcterms:modified xsi:type="dcterms:W3CDTF">2014-01-09T18:07:38Z</dcterms:modified>
</cp:coreProperties>
</file>