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08EE3-AC5A-AA44-A6EE-DA80A63DDA96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9F06-6C41-DA47-910E-0B4ECC9BA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E2BA-2DA6-8949-B76A-471BBFEBE0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6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D9ED-9C82-3F40-AEB0-17027EFDCF8E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33A1-902A-A246-BF7F-E0FE5B74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What Works?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 and Affection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Positive Strokes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Positive Consequences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Negative Consequences</a:t>
            </a:r>
          </a:p>
        </p:txBody>
      </p:sp>
    </p:spTree>
    <p:extLst>
      <p:ext uri="{BB962C8B-B14F-4D97-AF65-F5344CB8AC3E}">
        <p14:creationId xmlns:p14="http://schemas.microsoft.com/office/powerpoint/2010/main" val="39651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Love and Affection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7268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most effective parenting tool and the key to: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Discipline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Self-esteem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Changing destructive and difficult behaviors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6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Group Roles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7268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Groups work best with: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Cheerleaders / Nurturers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0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1.2: Roles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2624" y="2274440"/>
            <a:ext cx="5280827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will be fun. Can I be a cheerleader?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54" y="3342085"/>
            <a:ext cx="1625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Ground Rules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Active Listening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Confidentiality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be Judgmental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Quantity vs. Quality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Okay to “Piggy Back”</a:t>
            </a:r>
          </a:p>
        </p:txBody>
      </p:sp>
    </p:spTree>
    <p:extLst>
      <p:ext uri="{BB962C8B-B14F-4D97-AF65-F5344CB8AC3E}">
        <p14:creationId xmlns:p14="http://schemas.microsoft.com/office/powerpoint/2010/main" val="25403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1.3: Showing Love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4132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Say I love You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Cooking for your children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Spending time with your children</a:t>
            </a:r>
          </a:p>
          <a:p>
            <a:pPr marL="0" indent="0">
              <a:buNone/>
            </a:pPr>
            <a:endParaRPr lang="en-US" sz="2400" i="1" dirty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6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3239" y="274638"/>
            <a:ext cx="9513802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1.4: Most Effective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8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Positive strokes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“I can live for two months on a good compliment.”</a:t>
            </a:r>
          </a:p>
          <a:p>
            <a:pPr marL="4114800" lvl="8" indent="-571500"/>
            <a:r>
              <a:rPr lang="en-US" sz="28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 Twain</a:t>
            </a:r>
          </a:p>
        </p:txBody>
      </p:sp>
    </p:spTree>
    <p:extLst>
      <p:ext uri="{BB962C8B-B14F-4D97-AF65-F5344CB8AC3E}">
        <p14:creationId xmlns:p14="http://schemas.microsoft.com/office/powerpoint/2010/main" val="12943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1.5: Doing Right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121" y="1652650"/>
            <a:ext cx="86868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Taking out the trash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Helping a younger brother / sister</a:t>
            </a:r>
          </a:p>
        </p:txBody>
      </p:sp>
    </p:spTree>
    <p:extLst>
      <p:ext uri="{BB962C8B-B14F-4D97-AF65-F5344CB8AC3E}">
        <p14:creationId xmlns:p14="http://schemas.microsoft.com/office/powerpoint/2010/main" val="23750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Limits of Communication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0894" y="25850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Stop Repeating Yourself!</a:t>
            </a:r>
          </a:p>
        </p:txBody>
      </p:sp>
    </p:spTree>
    <p:extLst>
      <p:ext uri="{BB962C8B-B14F-4D97-AF65-F5344CB8AC3E}">
        <p14:creationId xmlns:p14="http://schemas.microsoft.com/office/powerpoint/2010/main" val="9016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Program Overview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706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Units of Instruction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Designed specifically for parents raising strong-willed, highly impulsive, or special needs children.</a:t>
            </a:r>
          </a:p>
        </p:txBody>
      </p:sp>
    </p:spTree>
    <p:extLst>
      <p:ext uri="{BB962C8B-B14F-4D97-AF65-F5344CB8AC3E}">
        <p14:creationId xmlns:p14="http://schemas.microsoft.com/office/powerpoint/2010/main" val="40420587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Positive Consequences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53653" y="23278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most powerful method of shaping behavior!</a:t>
            </a:r>
          </a:p>
        </p:txBody>
      </p:sp>
    </p:spTree>
    <p:extLst>
      <p:ext uri="{BB962C8B-B14F-4D97-AF65-F5344CB8AC3E}">
        <p14:creationId xmlns:p14="http://schemas.microsoft.com/office/powerpoint/2010/main" val="784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Positive Consequences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2" y="2022375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Example:</a:t>
            </a:r>
          </a:p>
          <a:p>
            <a:pPr marL="0" indent="0">
              <a:buNone/>
            </a:pPr>
            <a:r>
              <a:rPr lang="en-U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Employees get a paycheck at the end of the work week.</a:t>
            </a:r>
          </a:p>
        </p:txBody>
      </p:sp>
    </p:spTree>
    <p:extLst>
      <p:ext uri="{BB962C8B-B14F-4D97-AF65-F5344CB8AC3E}">
        <p14:creationId xmlns:p14="http://schemas.microsoft.com/office/powerpoint/2010/main" val="37688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1.6: Fun Follows Work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76805" y="165265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forget to use the words “Sure” or “Absolutely”</a:t>
            </a:r>
          </a:p>
        </p:txBody>
      </p:sp>
    </p:spTree>
    <p:extLst>
      <p:ext uri="{BB962C8B-B14F-4D97-AF65-F5344CB8AC3E}">
        <p14:creationId xmlns:p14="http://schemas.microsoft.com/office/powerpoint/2010/main" val="23211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Influence vs. Control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0894" y="2343875"/>
            <a:ext cx="7501102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 control things, not children!</a:t>
            </a:r>
          </a:p>
        </p:txBody>
      </p:sp>
    </p:spTree>
    <p:extLst>
      <p:ext uri="{BB962C8B-B14F-4D97-AF65-F5344CB8AC3E}">
        <p14:creationId xmlns:p14="http://schemas.microsoft.com/office/powerpoint/2010/main" val="40502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1.7: Child’s List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28539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Time Outs (Two Types)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8572" y="1765175"/>
            <a:ext cx="8658673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Self-Limiting Time Out</a:t>
            </a:r>
          </a:p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determines the length of time</a:t>
            </a:r>
          </a:p>
          <a:p>
            <a:endParaRPr lang="en-US" sz="24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44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Set Time Out</a:t>
            </a:r>
          </a:p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Parents set the amount of tim</a:t>
            </a:r>
            <a:r>
              <a:rPr lang="en-US" sz="4000" b="1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758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1.8: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Unfun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Tasks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636575"/>
            <a:ext cx="9040494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needs to complete homework</a:t>
            </a:r>
          </a:p>
          <a:p>
            <a:r>
              <a:rPr lang="en-US" sz="24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needs to pick up his toys</a:t>
            </a:r>
          </a:p>
        </p:txBody>
      </p:sp>
    </p:spTree>
    <p:extLst>
      <p:ext uri="{BB962C8B-B14F-4D97-AF65-F5344CB8AC3E}">
        <p14:creationId xmlns:p14="http://schemas.microsoft.com/office/powerpoint/2010/main" val="10567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Self-Limiting Time Outs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909850"/>
            <a:ext cx="9144000" cy="5092825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Used to encourage positive behaviors</a:t>
            </a:r>
          </a:p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set time period</a:t>
            </a:r>
          </a:p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Length of time determined by the child</a:t>
            </a:r>
          </a:p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takes as much time as he needs or chooses to complete task</a:t>
            </a:r>
          </a:p>
        </p:txBody>
      </p:sp>
    </p:spTree>
    <p:extLst>
      <p:ext uri="{BB962C8B-B14F-4D97-AF65-F5344CB8AC3E}">
        <p14:creationId xmlns:p14="http://schemas.microsoft.com/office/powerpoint/2010/main" val="20886645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Self-Limiting Time Outs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6233" y="2167050"/>
            <a:ext cx="9144000" cy="5092825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“Take as much time as you need.”</a:t>
            </a:r>
          </a:p>
          <a:p>
            <a:pPr marL="0" indent="0">
              <a:buNone/>
            </a:pPr>
            <a:endParaRPr lang="en-US" sz="4000" i="1" dirty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A powerful statement!</a:t>
            </a:r>
          </a:p>
        </p:txBody>
      </p:sp>
    </p:spTree>
    <p:extLst>
      <p:ext uri="{BB962C8B-B14F-4D97-AF65-F5344CB8AC3E}">
        <p14:creationId xmlns:p14="http://schemas.microsoft.com/office/powerpoint/2010/main" val="41272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1.9: Key Points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238" y="1912926"/>
            <a:ext cx="8730008" cy="471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aseline="30000" dirty="0" smtClean="0"/>
              <a:t>1.	If </a:t>
            </a:r>
            <a:r>
              <a:rPr lang="en-US" sz="3200" baseline="30000" dirty="0"/>
              <a:t>parents have a strong-willed child, traditional parenting </a:t>
            </a:r>
            <a:r>
              <a:rPr lang="en-US" sz="3200" baseline="30000" dirty="0" smtClean="0"/>
              <a:t>	techniques 	may </a:t>
            </a:r>
            <a:r>
              <a:rPr lang="en-US" sz="3200" baseline="30000" dirty="0"/>
              <a:t>not________________.</a:t>
            </a:r>
          </a:p>
          <a:p>
            <a:pPr lvl="1"/>
            <a:r>
              <a:rPr lang="en-US" sz="3200" baseline="30000" dirty="0" smtClean="0"/>
              <a:t>2</a:t>
            </a:r>
            <a:r>
              <a:rPr lang="en-US" sz="3200" baseline="30000" dirty="0"/>
              <a:t>.	Parents must tell their children how much they are loved </a:t>
            </a:r>
            <a:r>
              <a:rPr lang="en-US" sz="3200" baseline="30000" dirty="0" smtClean="0"/>
              <a:t>	every 	___________________</a:t>
            </a:r>
            <a:r>
              <a:rPr lang="en-US" sz="3200" baseline="30000" dirty="0"/>
              <a:t>.</a:t>
            </a:r>
          </a:p>
          <a:p>
            <a:pPr lvl="1"/>
            <a:r>
              <a:rPr lang="en-US" sz="3200" baseline="30000" dirty="0"/>
              <a:t>3.	Although parents cannot control their children, parents can </a:t>
            </a:r>
            <a:r>
              <a:rPr lang="en-US" sz="3200" baseline="30000" dirty="0" smtClean="0"/>
              <a:t>	control </a:t>
            </a:r>
            <a:r>
              <a:rPr lang="en-US" sz="3200" baseline="30000" dirty="0"/>
              <a:t>the _______________ their children enjoy.</a:t>
            </a:r>
          </a:p>
          <a:p>
            <a:pPr lvl="1"/>
            <a:r>
              <a:rPr lang="en-US" sz="3200" baseline="30000" dirty="0"/>
              <a:t>4.	Parents should give their children </a:t>
            </a:r>
            <a:r>
              <a:rPr lang="en-US" sz="3200" i="1" baseline="30000" dirty="0"/>
              <a:t>positive</a:t>
            </a:r>
            <a:r>
              <a:rPr lang="en-US" sz="3200" baseline="30000" dirty="0"/>
              <a:t>  </a:t>
            </a:r>
            <a:r>
              <a:rPr lang="en-US" sz="3200" baseline="30000" dirty="0" smtClean="0"/>
              <a:t>	_______________________ </a:t>
            </a:r>
            <a:r>
              <a:rPr lang="en-US" sz="3200" baseline="30000" dirty="0"/>
              <a:t>when they catch their children doing </a:t>
            </a:r>
            <a:r>
              <a:rPr lang="en-US" sz="3200" baseline="30000" dirty="0" smtClean="0"/>
              <a:t>	something </a:t>
            </a:r>
            <a:r>
              <a:rPr lang="en-US" sz="3200" baseline="30000" dirty="0"/>
              <a:t>right.</a:t>
            </a:r>
          </a:p>
          <a:p>
            <a:pPr lvl="1"/>
            <a:r>
              <a:rPr lang="en-US" sz="3200" baseline="30000" dirty="0" smtClean="0"/>
              <a:t>5. 	When </a:t>
            </a:r>
            <a:r>
              <a:rPr lang="en-US" sz="3200" baseline="30000" dirty="0"/>
              <a:t>children refuse to do a requested task, parents should </a:t>
            </a:r>
            <a:r>
              <a:rPr lang="en-US" sz="3200" baseline="30000" dirty="0" smtClean="0"/>
              <a:t>	use </a:t>
            </a:r>
            <a:r>
              <a:rPr lang="en-US" sz="3200" baseline="30000" dirty="0"/>
              <a:t>a </a:t>
            </a:r>
            <a:r>
              <a:rPr lang="en-US" sz="3200" baseline="30000" dirty="0" smtClean="0"/>
              <a:t>	______   </a:t>
            </a:r>
            <a:r>
              <a:rPr lang="en-US" sz="3200" baseline="30000" dirty="0"/>
              <a:t>__________ </a:t>
            </a:r>
            <a:r>
              <a:rPr lang="en-US" sz="3200" i="1" baseline="30000" dirty="0"/>
              <a:t>Time Out.</a:t>
            </a:r>
            <a:r>
              <a:rPr lang="en-US" sz="3200" baseline="30000" dirty="0"/>
              <a:t>	</a:t>
            </a:r>
            <a:br>
              <a:rPr lang="en-US" sz="3200" baseline="30000" dirty="0"/>
            </a:br>
            <a:r>
              <a:rPr lang="en-US" sz="3200" baseline="30000" dirty="0"/>
              <a:t>  	</a:t>
            </a:r>
            <a:r>
              <a:rPr lang="en-US" sz="3200" baseline="30000" dirty="0" smtClean="0"/>
              <a:t>		</a:t>
            </a:r>
            <a:r>
              <a:rPr lang="en-US" sz="3600" b="1" baseline="30000" dirty="0" smtClean="0"/>
              <a:t>strokes         </a:t>
            </a:r>
            <a:r>
              <a:rPr lang="en-US" sz="3600" b="1" baseline="30000" dirty="0"/>
              <a:t>day	  work	        Short    Self   </a:t>
            </a:r>
            <a:endParaRPr lang="en-US" sz="3600" b="1" baseline="30000" dirty="0" smtClean="0"/>
          </a:p>
          <a:p>
            <a:pPr lvl="1"/>
            <a:r>
              <a:rPr lang="en-US" sz="3600" b="1" baseline="30000" dirty="0" smtClean="0"/>
              <a:t>					Limiting    			things</a:t>
            </a:r>
            <a:endParaRPr lang="en-US" sz="3600" b="1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Program Goals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37480"/>
            <a:ext cx="8686800" cy="5612558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Reduce family conflict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Increase self discipline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Improve school performance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Identify negative influences 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Provide concrete solutions for special needs children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0679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2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1.9: Most Powerful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1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580797"/>
            <a:ext cx="9225565" cy="2365129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01" y="3528800"/>
            <a:ext cx="7830123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6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Maximize our </a:t>
            </a:r>
          </a:p>
          <a:p>
            <a:pPr algn="l"/>
            <a:r>
              <a:rPr lang="en-US" sz="6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Parental Influence</a:t>
            </a:r>
            <a:endParaRPr lang="en-US" sz="6000" i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103" y="-519361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843" y="1482646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Next Week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1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6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Words of Wisdom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661" y="2179507"/>
            <a:ext cx="6004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9E0000"/>
                </a:solidFill>
              </a:rPr>
              <a:t>“I wish I would have held you closer, hugged and kissed you more when you were little.”</a:t>
            </a:r>
            <a:endParaRPr lang="en-US" sz="4000" i="1" dirty="0">
              <a:solidFill>
                <a:srgbClr val="9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Meet Max &amp;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Jenni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the kids will: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3894" y="2117640"/>
            <a:ext cx="7491378" cy="4044568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us to better understand how kids think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Help us laugh</a:t>
            </a: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4027505" y="3265715"/>
            <a:ext cx="2196578" cy="3384182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69" y="1785534"/>
            <a:ext cx="5249150" cy="4982044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55583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85643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Laying the</a:t>
            </a:r>
          </a:p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</a:t>
            </a:r>
            <a:endParaRPr lang="en-U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843" y="-565965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n-U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61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Parenting the Strong-Willed Child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5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Objectives: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Strong-willed vs. Compliant Kids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of Love and Affection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Limits of Communication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strategies to increase cooperation and positive behaviors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0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Before We Begin Unit 1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3540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Your partner’s name?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Name and ages of their children?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parenting concerns does your partner have?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your partner hope to learn from this class?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586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Strong-willed vs. Compliant Kids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72878" y="1809175"/>
            <a:ext cx="3948225" cy="5032401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u="sng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Strong-Willed</a:t>
            </a:r>
          </a:p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Argumentative</a:t>
            </a:r>
          </a:p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Persistent</a:t>
            </a:r>
          </a:p>
          <a:p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Frustrating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72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1</a:t>
            </a:r>
            <a:endParaRPr lang="en-US" sz="48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481" y="1807139"/>
            <a:ext cx="4430315" cy="3200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Compliant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Easy-going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Listen</a:t>
            </a:r>
          </a:p>
          <a:p>
            <a:pPr marL="571500" indent="-571500">
              <a:lnSpc>
                <a:spcPct val="120000"/>
              </a:lnSpc>
              <a:buFont typeface="Arial"/>
              <a:buChar char="•"/>
            </a:pP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Eager to please</a:t>
            </a:r>
            <a:endParaRPr lang="en-US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4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10337"/>
            <a:ext cx="9144000" cy="1324613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3999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1.1: Personality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59950"/>
            <a:ext cx="6214905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0679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“They tell me I can be difficult and I argue a lot. I don’t think that’s true.”</a:t>
            </a:r>
          </a:p>
        </p:txBody>
      </p:sp>
      <p:pic>
        <p:nvPicPr>
          <p:cNvPr id="6" name="Picture 5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230531" y="1751252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4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570</Words>
  <Application>Microsoft Macintosh PowerPoint</Application>
  <PresentationFormat>On-screen Show (4:3)</PresentationFormat>
  <Paragraphs>132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     Welcome to:</vt:lpstr>
      <vt:lpstr> Program Overview</vt:lpstr>
      <vt:lpstr>Program Goals</vt:lpstr>
      <vt:lpstr>Meet Max &amp; Jenni, the kids will:</vt:lpstr>
      <vt:lpstr>       Parenting the Strong-Willed Child</vt:lpstr>
      <vt:lpstr> Objectives:</vt:lpstr>
      <vt:lpstr> Before We Begin Unit 1</vt:lpstr>
      <vt:lpstr> Strong-willed vs. Compliant Kids</vt:lpstr>
      <vt:lpstr> Activity 1.1: Personality</vt:lpstr>
      <vt:lpstr> What Works?</vt:lpstr>
      <vt:lpstr> Love and Affection</vt:lpstr>
      <vt:lpstr> Group Roles</vt:lpstr>
      <vt:lpstr> Activity 1.2: Roles</vt:lpstr>
      <vt:lpstr> Ground Rules</vt:lpstr>
      <vt:lpstr> Activity 1.3: Showing Love</vt:lpstr>
      <vt:lpstr> Activity 1.4: Most Effective</vt:lpstr>
      <vt:lpstr> Positive strokes</vt:lpstr>
      <vt:lpstr> Activity 1.5: Doing Right</vt:lpstr>
      <vt:lpstr> Limits of Communication</vt:lpstr>
      <vt:lpstr> Positive Consequences</vt:lpstr>
      <vt:lpstr> Positive Consequences</vt:lpstr>
      <vt:lpstr> Activity 1.6: Fun Follows Work</vt:lpstr>
      <vt:lpstr> Influence vs. Control</vt:lpstr>
      <vt:lpstr> Activity 1.7: Child’s List</vt:lpstr>
      <vt:lpstr> Time Outs (Two Types)</vt:lpstr>
      <vt:lpstr> Activity 1.8: Unfun Tasks</vt:lpstr>
      <vt:lpstr> Self-Limiting Time Outs</vt:lpstr>
      <vt:lpstr> Self-Limiting Time Outs</vt:lpstr>
      <vt:lpstr> Activity 1.9: Key Points</vt:lpstr>
      <vt:lpstr> Activity 1.9: Most Powerful</vt:lpstr>
      <vt:lpstr>Next Week</vt:lpstr>
      <vt:lpstr> Words of Wisdom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Welcome to:</dc:title>
  <dc:creator>Ralph Fry</dc:creator>
  <cp:lastModifiedBy>Ralph Fry</cp:lastModifiedBy>
  <cp:revision>11</cp:revision>
  <dcterms:created xsi:type="dcterms:W3CDTF">2013-12-05T17:20:33Z</dcterms:created>
  <dcterms:modified xsi:type="dcterms:W3CDTF">2013-12-17T22:05:21Z</dcterms:modified>
</cp:coreProperties>
</file>