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8"/>
  </p:handout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16" r:id="rId22"/>
    <p:sldId id="317" r:id="rId23"/>
    <p:sldId id="313" r:id="rId24"/>
    <p:sldId id="314" r:id="rId25"/>
    <p:sldId id="259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2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1F1C-BD89-BC42-8314-73E99DCA2800}" type="datetimeFigureOut">
              <a:rPr lang="en-US" smtClean="0"/>
              <a:pPr/>
              <a:t>6/17/14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DC0B3-A673-8045-B2CE-032DD2BBA32A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45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1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5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4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4BA9-5D8A-B440-864E-09BC1E24307F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7875-7F5C-AA4D-AFE4-A6706AA5E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40" y="4135046"/>
            <a:ext cx="6534668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b="1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3 etapas del cambio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9" y="1894296"/>
            <a:ext cx="8498793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conducta empeora.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conducta es menos frecuente.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conducta es menos frecuente y también tiene una intensidad menor.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5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96" y="325914"/>
            <a:ext cx="6754071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9.3: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Peor puede SER mejor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Gritos a los padres.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3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9.4: Trace su progreso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4724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¿Fase 1?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¿Fase 2?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¿Fase 3?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1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5" y="274638"/>
            <a:ext cx="881926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Enseñar nuevas capacidades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9" y="1667040"/>
            <a:ext cx="8473155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Aliente y apoye el esfuerzo de su hijo.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espere ni demande perfección.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Calme la situación.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Celebre el éxito.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Elogie SIEMPRE los esfuerzos de su hijo.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2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738359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9.5: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Influir en nuestros hijos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42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 amamos: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Estás protegido y seguro: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Eres una persona única: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Eres muy importante para nosotros: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Eres capaz: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7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Decisiones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99103" y="2068080"/>
            <a:ext cx="8673981" cy="21962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Decisión + Responsabilidad = Madurez</a:t>
            </a:r>
          </a:p>
          <a:p>
            <a:pPr marL="0" indent="0" algn="ctr">
              <a:buNone/>
            </a:pPr>
            <a:r>
              <a:rPr lang="es-ES" sz="4000" i="1" dirty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Aprendemos de nuestros propios errores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6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Decisiones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6808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“Nadie pudo ni podrá jamás escapar de las consecuencias de sus decisiones”.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-Alfred A. Montapert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8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 resolver problemas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7649" y="1600200"/>
            <a:ext cx="8836351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Ayude a su hijo a identificar el problema.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Ayude a su hijo a pensar posibles soluciones.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Ayude a su hijo a identificar los resultados probables.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Ayude a su hijo a elegir un plan.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38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Luego. . . evalúe el plan.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39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Familia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7502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¡Un sólido sentido de familia NO se desarrolla por accidente!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5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97" y="360098"/>
            <a:ext cx="7147177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9.6: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Familia que brinda apoyo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familia que </a:t>
            </a:r>
            <a:r>
              <a:rPr lang="es-ES" sz="2400" i="1" u="sng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JUEGA</a:t>
            </a: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unida:</a:t>
            </a:r>
          </a:p>
          <a:p>
            <a:pPr marL="571500" indent="-571500">
              <a:buFont typeface="Arial"/>
              <a:buChar char="•"/>
            </a:pPr>
            <a:endParaRPr lang="es-ES" sz="24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familia que              unida:</a:t>
            </a: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endParaRPr lang="es-ES" sz="24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lnSpc>
                <a:spcPct val="20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familia que              unida: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802096"/>
            <a:ext cx="9225565" cy="2627803"/>
          </a:xfrm>
          <a:prstGeom prst="doubleWave">
            <a:avLst>
              <a:gd name="adj1" fmla="val 6250"/>
              <a:gd name="adj2" fmla="val 290"/>
            </a:avLst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61" y="3294559"/>
            <a:ext cx="6642587" cy="27957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Tiene que oscurecer para poder ver las estrellas.</a:t>
            </a:r>
            <a:endParaRPr lang="es-ES" sz="6000" i="1" dirty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182" y="-584658"/>
            <a:ext cx="159631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1183716"/>
            <a:ext cx="123602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2775" y="1339154"/>
            <a:ext cx="5715040" cy="1395121"/>
          </a:xfrm>
        </p:spPr>
        <p:txBody>
          <a:bodyPr>
            <a:noAutofit/>
          </a:bodyPr>
          <a:lstStyle/>
          <a:p>
            <a:r>
              <a:rPr lang="es-ES" dirty="0" smtClean="0"/>
              <a:t> 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Mantenga el rumbo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82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9.7: Participación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Haga que su hijo participe en discusiones familiares importantes.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Pídale su opinión.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Invite a su hijo a ayudar a crear algunas reglas familiares.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0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Situaciones difíciles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6553" y="2279528"/>
            <a:ext cx="8930355" cy="17965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5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¡Estas batallas DEBEN ganarse!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6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21" y="304924"/>
            <a:ext cx="9159351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9.8:</a:t>
            </a:r>
            <a:b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Cuando los padres se dan por vencidos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1030" y="1349145"/>
            <a:ext cx="8686800" cy="15158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5400" i="1" u="sng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Ángela</a:t>
            </a:r>
            <a:r>
              <a:rPr lang="en-US" dirty="0" smtClean="0"/>
              <a:t>								</a:t>
            </a:r>
            <a:r>
              <a:rPr lang="es-ES" sz="5400" i="1" u="sng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Dylan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3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73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9.14: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1" y="1964872"/>
            <a:ext cx="7964904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aseline="30000" dirty="0"/>
              <a:t>1.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establecer sus límites y aplicar las reglas del </a:t>
            </a:r>
            <a:r>
              <a:rPr lang="es-ES" sz="3200" baseline="30000" dirty="0" smtClean="0"/>
              <a:t>	hogar </a:t>
            </a:r>
            <a:r>
              <a:rPr lang="es-ES" sz="3200" baseline="30000" dirty="0"/>
              <a:t>_____________.</a:t>
            </a:r>
          </a:p>
          <a:p>
            <a:r>
              <a:rPr lang="es-ES" sz="3200" baseline="30000" dirty="0"/>
              <a:t>2.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dedicarles tiempo a sus hijos para concentrarse </a:t>
            </a:r>
            <a:r>
              <a:rPr lang="es-ES" sz="3200" baseline="30000" dirty="0" smtClean="0"/>
              <a:t>	en </a:t>
            </a:r>
            <a:r>
              <a:rPr lang="es-ES" sz="3200" baseline="30000" dirty="0"/>
              <a:t>lo ______________.</a:t>
            </a:r>
          </a:p>
          <a:p>
            <a:r>
              <a:rPr lang="es-ES" sz="3200" baseline="30000" dirty="0"/>
              <a:t>3.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____________ antes de hablar y ____________ </a:t>
            </a:r>
            <a:r>
              <a:rPr lang="es-ES" sz="3200" baseline="30000" dirty="0" smtClean="0"/>
              <a:t>	antes </a:t>
            </a:r>
            <a:r>
              <a:rPr lang="es-ES" sz="3200" baseline="30000" dirty="0"/>
              <a:t>de actuar.</a:t>
            </a:r>
          </a:p>
          <a:p>
            <a:r>
              <a:rPr lang="es-ES" sz="3200" baseline="30000" dirty="0" smtClean="0"/>
              <a:t>4.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Para los padres que se ____________ a darse por vencidos, </a:t>
            </a:r>
            <a:r>
              <a:rPr lang="es-ES" sz="3200" baseline="30000" dirty="0" smtClean="0"/>
              <a:t>	________________ </a:t>
            </a:r>
            <a:r>
              <a:rPr lang="es-ES" sz="3200" baseline="30000" dirty="0" smtClean="0"/>
              <a:t>es posible.</a:t>
            </a:r>
          </a:p>
          <a:p>
            <a:endParaRPr lang="es-ES" sz="3200" b="1" baseline="30000" dirty="0"/>
          </a:p>
          <a:p>
            <a:r>
              <a:rPr lang="es-ES" sz="3200" b="1" baseline="30000" dirty="0" smtClean="0"/>
              <a:t>	positivo</a:t>
            </a:r>
            <a:r>
              <a:rPr lang="en-US" sz="3200" b="1" baseline="30000" dirty="0"/>
              <a:t>				</a:t>
            </a:r>
            <a:r>
              <a:rPr lang="es-ES" sz="3200" b="1" baseline="30000" dirty="0" smtClean="0"/>
              <a:t>niegan</a:t>
            </a:r>
            <a:r>
              <a:rPr lang="en-US" dirty="0" smtClean="0"/>
              <a:t>			</a:t>
            </a:r>
            <a:r>
              <a:rPr lang="en-US" sz="3200" b="1" baseline="30000" dirty="0"/>
              <a:t>	</a:t>
            </a:r>
            <a:r>
              <a:rPr lang="es-ES" sz="3200" b="1" baseline="30000" dirty="0"/>
              <a:t>planificar </a:t>
            </a:r>
            <a:r>
              <a:rPr lang="en-US" sz="3200" b="1" baseline="30000" dirty="0"/>
              <a:t>	</a:t>
            </a:r>
            <a:r>
              <a:rPr lang="es-ES" sz="3200" b="1" baseline="30000" dirty="0"/>
              <a:t>  </a:t>
            </a:r>
            <a:r>
              <a:rPr lang="en-US" dirty="0" smtClean="0"/>
              <a:t>	</a:t>
            </a:r>
            <a:r>
              <a:rPr lang="es-ES" sz="3200" b="1" baseline="30000" dirty="0"/>
              <a:t>pensar</a:t>
            </a:r>
            <a:r>
              <a:rPr lang="en-US" sz="3200" b="1" baseline="30000" dirty="0"/>
              <a:t>		</a:t>
            </a:r>
            <a:endParaRPr lang="es-ES" sz="3200" b="1" baseline="30000" dirty="0" smtClean="0"/>
          </a:p>
          <a:p>
            <a:r>
              <a:rPr lang="en-US" dirty="0" smtClean="0"/>
              <a:t>	</a:t>
            </a:r>
            <a:r>
              <a:rPr lang="en-US" sz="3200" b="1" baseline="30000" smtClean="0"/>
              <a:t>	</a:t>
            </a:r>
            <a:r>
              <a:rPr lang="en-US" sz="3200" b="1" baseline="30000" smtClean="0"/>
              <a:t>	</a:t>
            </a:r>
            <a:r>
              <a:rPr lang="en-US" sz="3200" b="1" baseline="30000" dirty="0" smtClean="0"/>
              <a:t>	</a:t>
            </a:r>
            <a:r>
              <a:rPr lang="es-ES" sz="3200" b="1" baseline="30000" dirty="0" smtClean="0"/>
              <a:t>en todo momento</a:t>
            </a:r>
            <a:r>
              <a:rPr lang="en-US" dirty="0" smtClean="0"/>
              <a:t>	</a:t>
            </a:r>
            <a:r>
              <a:rPr lang="en-US" sz="3200" b="1" baseline="30000" dirty="0" smtClean="0"/>
              <a:t>				</a:t>
            </a:r>
            <a:r>
              <a:rPr lang="es-ES" sz="3200" b="1" baseline="30000" dirty="0" smtClean="0"/>
              <a:t>todo</a:t>
            </a:r>
            <a:endParaRPr lang="es-ES" sz="3200" baseline="30000" dirty="0"/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5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 más poderoso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5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45000">
                <a:srgbClr val="33578F"/>
              </a:gs>
              <a:gs pos="100000">
                <a:schemeClr val="accent3">
                  <a:lumMod val="60000"/>
                  <a:lumOff val="40000"/>
                </a:schemeClr>
              </a:gs>
              <a:gs pos="0">
                <a:srgbClr val="03294C"/>
              </a:gs>
            </a:gsLst>
            <a:lin ang="5700000" scaled="0"/>
          </a:gradFill>
          <a:ln>
            <a:solidFill>
              <a:srgbClr val="00009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6910214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19305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padres son más fuertes, más valientes y más inteligentes de lo que creen.</a:t>
            </a:r>
            <a:endParaRPr lang="es-ES" sz="5400" i="1" dirty="0">
              <a:ln w="1905"/>
              <a:solidFill>
                <a:srgbClr val="19305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01" y="-670824"/>
            <a:ext cx="193083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pPr algn="dist"/>
            <a:r>
              <a:rPr lang="es-ES" sz="20000" b="1" spc="-30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s-ES" sz="20000" b="1" spc="-30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3" y="933908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190" y="1401089"/>
            <a:ext cx="7039972" cy="843509"/>
          </a:xfrm>
        </p:spPr>
        <p:txBody>
          <a:bodyPr>
            <a:noAutofit/>
          </a:bodyPr>
          <a:lstStyle/>
          <a:p>
            <a:r>
              <a:rPr lang="es-ES" dirty="0" smtClean="0"/>
              <a:t>          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Reconocer y apoyar el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3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43229" y="-674444"/>
            <a:ext cx="145066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pPr algn="dist"/>
            <a:r>
              <a:rPr lang="es-ES" sz="20000" b="1" spc="-30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987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Sabias palabras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64920" y="2021062"/>
            <a:ext cx="8639798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4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“La mejor herencia que un padre puede dejar a sus hijos son algunos minutos de su tiempo todos los días”.</a:t>
            </a:r>
          </a:p>
          <a:p>
            <a:pPr marL="0" indent="0" algn="r">
              <a:buNone/>
            </a:pPr>
            <a:r>
              <a:rPr lang="es-ES" sz="4000" i="1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Orlando A. Battista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7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Objetivos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61136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Discutir el proceso de cambio.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Reconocer los métodos para ayudar a los niños a sentirse capaces.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Enumerar las estrategias para promover la unidad familiar.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6C403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2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Antes de comenzar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6704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9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Historias de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9" y="1867560"/>
            <a:ext cx="8490247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¿Logró establecer nuevos horarios para que sus hijos se vayan a dormir?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sucedió?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comida basura eliminó de su hogar?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19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9.1: Concentrémonos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7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La dinámica del cambio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general, el cambio es...: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Lento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Paso a paso 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doloroso 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TODAS las personas involucradas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6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Cambio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0818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Normalmente, la persona que se frustra más cambia primero.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4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65205"/>
          </a:xfrm>
          <a:prstGeom prst="doubleWave">
            <a:avLst/>
          </a:prstGeom>
          <a:gradFill>
            <a:gsLst>
              <a:gs pos="71000">
                <a:srgbClr val="C99A66"/>
              </a:gs>
              <a:gs pos="100000">
                <a:schemeClr val="bg1"/>
              </a:gs>
              <a:gs pos="25000">
                <a:srgbClr val="6C4030"/>
              </a:gs>
            </a:gsLst>
            <a:lin ang="5640000" scaled="0"/>
          </a:gradFill>
          <a:ln>
            <a:solidFill>
              <a:srgbClr val="62574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9.2: ¡Ahhh!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6C403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se verá y sentirá el éxito?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78510" y="-11032"/>
            <a:ext cx="46028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9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65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539</Words>
  <Application>Microsoft Macintosh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     Bienvenidos a:</vt:lpstr>
      <vt:lpstr>  Mantenga el rumbo</vt:lpstr>
      <vt:lpstr> Objetivos</vt:lpstr>
      <vt:lpstr> Antes de comenzar</vt:lpstr>
      <vt:lpstr> Historias de éxito</vt:lpstr>
      <vt:lpstr> Actividad 9.1: Concentrémonos</vt:lpstr>
      <vt:lpstr> La dinámica del cambio</vt:lpstr>
      <vt:lpstr> Cambio</vt:lpstr>
      <vt:lpstr> Actividad 9.2: ¡Ahhh!</vt:lpstr>
      <vt:lpstr> 3 etapas del cambio</vt:lpstr>
      <vt:lpstr>Actividad 9.3: Peor puede SER mejor</vt:lpstr>
      <vt:lpstr> Actividad 9.4: Trace su progreso</vt:lpstr>
      <vt:lpstr> Enseñar nuevas capacidades</vt:lpstr>
      <vt:lpstr>Actividad 9.5: Influir en nuestros hijos</vt:lpstr>
      <vt:lpstr> Decisiones</vt:lpstr>
      <vt:lpstr> Decisiones</vt:lpstr>
      <vt:lpstr> A resolver problemas</vt:lpstr>
      <vt:lpstr> Familia</vt:lpstr>
      <vt:lpstr>Actividad 9.6: Familia que brinda apoyo</vt:lpstr>
      <vt:lpstr> Actividad 9.7: Participación</vt:lpstr>
      <vt:lpstr> Situaciones difíciles</vt:lpstr>
      <vt:lpstr>Actividad 9.8: Cuando los padres se dan por vencidos</vt:lpstr>
      <vt:lpstr>Actividad 9.14: Puntos clave</vt:lpstr>
      <vt:lpstr> Lo más poderoso</vt:lpstr>
      <vt:lpstr>           Reconocer y apoyar el éxito</vt:lpstr>
      <vt:lpstr> Sabias palabras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32</cp:revision>
  <cp:lastPrinted>2014-02-06T00:10:26Z</cp:lastPrinted>
  <dcterms:created xsi:type="dcterms:W3CDTF">2013-12-28T13:09:32Z</dcterms:created>
  <dcterms:modified xsi:type="dcterms:W3CDTF">2014-06-17T21:39:35Z</dcterms:modified>
</cp:coreProperties>
</file>