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8" r:id="rId25"/>
    <p:sldId id="286" r:id="rId26"/>
    <p:sldId id="279" r:id="rId27"/>
    <p:sldId id="280" r:id="rId28"/>
    <p:sldId id="281" r:id="rId29"/>
    <p:sldId id="285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46B92-3A62-8A49-98BB-B80543B77D2C}" type="datetimeFigureOut">
              <a:rPr lang="en-US" smtClean="0"/>
              <a:pPr/>
              <a:t>6/17/14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D4BB-391D-DD4E-920E-C4CF1F4C6D3C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64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9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225F-D669-9248-A0C0-AA7008096A7B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CE2D-FE44-464F-8290-67E82A8666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929" y="4082687"/>
            <a:ext cx="6407644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¡Más es mejor!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7649" y="1680408"/>
            <a:ext cx="8836351" cy="519096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Hable con sus hijos acerca de las horas de sueño.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Asegúrese de que los niños hagan ejercicio todos los días.</a:t>
            </a:r>
          </a:p>
          <a:p>
            <a:pPr marL="571500" indent="-571500"/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mande a los niños a dormir como castigo.</a:t>
            </a:r>
          </a:p>
          <a:p>
            <a:pPr marL="571500" indent="-571500"/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Despierte a sus hijos a la misma hora.</a:t>
            </a:r>
          </a:p>
          <a:p>
            <a:pPr marL="571500" indent="-571500"/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Pídale a su hijo que programe su propio despertador.</a:t>
            </a:r>
          </a:p>
          <a:p>
            <a:pPr marL="571500" indent="-571500">
              <a:buFont typeface="Arial"/>
              <a:buChar char="•"/>
            </a:pPr>
            <a:endParaRPr lang="es-ES" sz="34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8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Niños difíciles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0642" y="1600200"/>
            <a:ext cx="8934628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7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se dé por vencido.</a:t>
            </a:r>
          </a:p>
          <a:p>
            <a:pPr marL="571500" indent="-571500">
              <a:buFont typeface="Arial"/>
              <a:buChar char="•"/>
            </a:pPr>
            <a:r>
              <a:rPr lang="es-ES" sz="37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Mantenga todo bajo control.</a:t>
            </a:r>
          </a:p>
          <a:p>
            <a:pPr marL="571500" indent="-571500">
              <a:buFont typeface="Arial"/>
              <a:buChar char="•"/>
            </a:pPr>
            <a:r>
              <a:rPr lang="es-ES" sz="37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discuta ni dé sermones.</a:t>
            </a:r>
          </a:p>
          <a:p>
            <a:pPr marL="571500" indent="-571500">
              <a:buFont typeface="Arial"/>
              <a:buChar char="•"/>
            </a:pPr>
            <a:r>
              <a:rPr lang="es-ES" sz="37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Hágalo realidad.</a:t>
            </a:r>
          </a:p>
          <a:p>
            <a:pPr marL="571500" indent="-571500">
              <a:buFont typeface="Arial"/>
              <a:buChar char="•"/>
            </a:pPr>
            <a:r>
              <a:rPr lang="es-ES" sz="37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los niños se levantan, quédese sentado o parado afuera de su habitación.</a:t>
            </a:r>
          </a:p>
          <a:p>
            <a:pPr marL="571500" indent="-571500">
              <a:buFont typeface="Arial"/>
              <a:buChar char="•"/>
            </a:pPr>
            <a:r>
              <a:rPr lang="es-ES" sz="37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¡Gane esta batalla!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5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00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8.3: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Preparación del terreno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dirá?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¿La rutina?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¿Las noches durante la semana?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¿Fin de semana?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¿Ocasiones especiales?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dará el ejemplo?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¿Cosas que le quitará?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4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Recuerde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54712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estructura no es castigo.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Ayude a sus hijos a que duerman las horas que necesitan.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4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98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Pruebe con estos consejos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4920" y="1645940"/>
            <a:ext cx="887908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niño programa su propio despertador.</a:t>
            </a:r>
            <a:endParaRPr lang="es-ES" sz="40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Levante a su hijo y llévelo al baño.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Haga las rutinas del baño primero.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se vista en el baño.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no haya tiempo de esparcimiento hasta después del desayuno.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Mentes sanas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4221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Aguacates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Bananas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Carne de res magra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Levadura de cerveza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Brócoli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Repollitos de Bruselas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Melón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Pollo con queso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 silvestre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Huevos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Aceite de semilla</a:t>
            </a:r>
            <a:b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lino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Legumbres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Leche</a:t>
            </a:r>
          </a:p>
          <a:p>
            <a:pPr marL="358775" indent="-358775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Avena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45" y="360098"/>
            <a:ext cx="8584023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Mentes sanas (continuación)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Naranjas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Mantequilla de maní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Arvejas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Papas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Lechuga romana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Salmón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Sardinas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Soja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Espinaca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Atún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Pavo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Germen de trigo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Yogur</a:t>
            </a:r>
          </a:p>
          <a:p>
            <a:pPr marL="571500" indent="-571500">
              <a:buFont typeface="Arial"/>
              <a:buChar char="•"/>
            </a:pPr>
            <a:endParaRPr lang="es-ES" sz="36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9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19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¡Escurridores de mentes!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41832" y="1491298"/>
            <a:ext cx="8802168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Alcohol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Colorantes artificiales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Endulzantes artificiales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Bebidas gaseosas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Jarabe de maíz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Glaseado</a:t>
            </a:r>
            <a:b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s-ES" sz="34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Bebidas con alto contenido de azúcar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Grasas hidrogenadas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Azúcar artificial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 blanco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Comer en exceso</a:t>
            </a:r>
          </a:p>
          <a:p>
            <a:pPr marL="571500" indent="-571500">
              <a:buFont typeface="Arial"/>
              <a:buChar char="•"/>
            </a:pPr>
            <a:endParaRPr lang="es-ES" sz="34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34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Los que desayunan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80928"/>
            <a:ext cx="86868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Obtienen calificaciones más altas.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Prestan más atención.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Participan más en las discusiones en clase.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Resuelven problemas más complejos.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2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¡Desayuno saludable!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80556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Cereales con granola, yogur, manzana, huevos, tostadas, jugo de naranja natural.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Tortilla vegetariana, panecillo integral, yogur con frutas.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Panqueques integrales, gofres con frutos rojos y/o yogur o leche.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Panqueques de calabacín integrales con fruta.</a:t>
            </a:r>
          </a:p>
          <a:p>
            <a:pPr marL="571500" indent="-571500">
              <a:buFont typeface="Arial"/>
              <a:buChar char="•"/>
            </a:pPr>
            <a:endParaRPr lang="es-ES" sz="36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36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3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68957"/>
            <a:ext cx="9225565" cy="2365129"/>
          </a:xfrm>
          <a:prstGeom prst="doubleWave">
            <a:avLst/>
          </a:prstGeom>
          <a:gradFill>
            <a:gsLst>
              <a:gs pos="0">
                <a:srgbClr val="3E8FAE"/>
              </a:gs>
              <a:gs pos="49000">
                <a:schemeClr val="accent3">
                  <a:lumMod val="60000"/>
                  <a:lumOff val="40000"/>
                </a:schemeClr>
              </a:gs>
              <a:gs pos="100000">
                <a:srgbClr val="56E0C8"/>
              </a:gs>
            </a:gsLst>
            <a:lin ang="5400000" scaled="0"/>
          </a:gradFill>
          <a:ln>
            <a:solidFill>
              <a:srgbClr val="97D32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38100" dist="25400" dir="2700000" algn="tl" rotWithShape="0">
              <a:prstClr val="black">
                <a:alpha val="63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</a:t>
            </a:r>
            <a:r>
              <a:rPr lang="es-ES" dirty="0" smtClean="0"/>
              <a:t> </a:t>
            </a:r>
            <a:r>
              <a:rPr lang="es-E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conexión</a:t>
            </a:r>
            <a:br>
              <a:rPr lang="es-E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6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(no tan) oculta</a:t>
            </a:r>
            <a:endParaRPr lang="es-ES" sz="6600" b="1" i="1" dirty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87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19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857" y="1482646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Horas de sueño, </a:t>
            </a:r>
            <a:r>
              <a:t/>
            </a:r>
            <a:br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dieta y conducta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9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6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9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Desayuno saludable (continuación)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Tostadas francesas con fruta, jugo de naranja natural o leche.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Queso bajo en grasas derretido sobre tostadas con una fruta.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Queso bajo en grasas en una rosca de pan integral, jugo de naranja natural.</a:t>
            </a:r>
          </a:p>
          <a:p>
            <a:pPr marL="571500" indent="-571500">
              <a:buFont typeface="Arial"/>
              <a:buChar char="•"/>
            </a:pPr>
            <a:r>
              <a:rPr lang="es-ES" sz="3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Rodajas de banana con mantequilla de maní sobre panecillo inglés, leche.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5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¿Dónde comenzar?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1136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Limite el consumo de azúcar, sal y alimentos procesados.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lata de 12 oz de gaseosa por día puede aumentar la grasa corporal en 16 libras por año.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53" y="300706"/>
            <a:ext cx="7232315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8.4: La familia </a:t>
            </a:r>
            <a:r>
              <a:rPr dirty="0"/>
              <a:t/>
            </a:r>
            <a:br>
              <a:rPr dirty="0"/>
            </a:b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 se reúne para comer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Plato principal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Vegetales: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Granos, arroz, pasta: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Frutas: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Leche, queso, yogur: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Grasas, aceites, dulces:</a:t>
            </a:r>
          </a:p>
          <a:p>
            <a:pPr marL="0" indent="0">
              <a:buNone/>
            </a:pPr>
            <a:endParaRPr lang="es-ES" sz="2400" b="1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Plato principal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Vegetales: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Granos, arroz, pasta: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Frutas: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Leche, queso, yogur:</a:t>
            </a:r>
          </a:p>
          <a:p>
            <a:pPr marL="571500" indent="-571500">
              <a:lnSpc>
                <a:spcPct val="200000"/>
              </a:lnSpc>
            </a:pPr>
            <a:r>
              <a:rPr lang="es-ES" sz="2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Grasas, aceites, dulces: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endParaRPr lang="es-ES" sz="24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7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Mañosos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8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permita que los niños coman refrigerios todo el día. Considere la posibilidad de incorporar refrigerios saludables.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Lunas de manzana (cortadas finas)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Barcos de aguacate (cuarto de un aguacate)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Ruedas de banana 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Árboles de brócoli (floretes al vapor)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Zanahorias (cortadas finas, crudas o cocidas)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Cubos de queso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Canoas de huevo (huevo duro cortado en cuñas)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9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Mañosos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2010" y="1814088"/>
            <a:ext cx="8861989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los niños les encanta bañar con: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Requesón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Queso crema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Conservas endulzadas con jugo de fruta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Guacamole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Mantequilla de maní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Puré de frutas o verduras</a:t>
            </a:r>
          </a:p>
          <a:p>
            <a:pPr marL="571500" indent="-571500">
              <a:buFont typeface="Arial"/>
              <a:buChar char="•"/>
            </a:pPr>
            <a:r>
              <a:rPr lang="es-ES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Yogur endulzado con concentrados de jugo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74431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Mañosos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814088"/>
            <a:ext cx="91440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/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Desarrolle una rutina de comidas diarias.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Pida a los niños que ayuden a preparar la comida para la familia.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ofrezca opciones.</a:t>
            </a:r>
          </a:p>
          <a:p>
            <a:pPr marL="0" indent="0" algn="ctr">
              <a:buNone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Recuerde: la comida es un tema.</a:t>
            </a:r>
            <a:r>
              <a:rPr lang="es-ES" dirty="0" smtClean="0"/>
              <a:t> </a:t>
            </a: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no es buena para los niños, no la compre.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28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77190"/>
            <a:ext cx="914400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8.5: Cambios necesarios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Alimentos y bebidas que deben eliminarse: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s-E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Refrigerios y bebidas que deben limitarse: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s-E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Refrigerios que deben agregarse: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s-ES" sz="24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Consejos para los mañosos: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7261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466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8.6: 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741" y="2073402"/>
            <a:ext cx="8673980" cy="370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aseline="30000" dirty="0"/>
              <a:t>1.</a:t>
            </a:r>
            <a:r>
              <a:rPr lang="en-US" sz="3200" baseline="30000" dirty="0"/>
              <a:t>	</a:t>
            </a:r>
            <a:r>
              <a:rPr lang="es-ES" sz="3200" baseline="30000" dirty="0"/>
              <a:t>Los niños de 5 a 10 años necesitan dormir por lo menos ________ horas </a:t>
            </a:r>
            <a:r>
              <a:rPr lang="es-ES" sz="3200" baseline="30000" dirty="0" smtClean="0"/>
              <a:t>	por </a:t>
            </a:r>
            <a:r>
              <a:rPr lang="es-ES" sz="3200" baseline="30000" dirty="0"/>
              <a:t>noche.</a:t>
            </a:r>
          </a:p>
          <a:p>
            <a:r>
              <a:rPr lang="es-ES" sz="3200" baseline="30000" dirty="0" smtClean="0"/>
              <a:t>2.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Los </a:t>
            </a:r>
            <a:r>
              <a:rPr lang="es-ES" sz="3200" baseline="30000" dirty="0"/>
              <a:t>padres deben retirar o inhabilitar los ________ celulares, las </a:t>
            </a:r>
            <a:r>
              <a:rPr lang="es-ES" sz="3200" baseline="30000" dirty="0" smtClean="0"/>
              <a:t>	computadoras </a:t>
            </a:r>
            <a:r>
              <a:rPr lang="es-ES" sz="3200" baseline="30000" dirty="0"/>
              <a:t>y los ________ de sus hijos cuando se van a dormir.</a:t>
            </a:r>
          </a:p>
          <a:p>
            <a:r>
              <a:rPr lang="es-ES" sz="3200" baseline="30000" dirty="0" smtClean="0"/>
              <a:t>3.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El alcohol, las bebidas con alto contenido de azúcar y los colorantes </a:t>
            </a:r>
            <a:r>
              <a:rPr lang="es-ES" sz="3200" baseline="30000" dirty="0" smtClean="0"/>
              <a:t>	artificiales </a:t>
            </a:r>
            <a:r>
              <a:rPr lang="es-ES" sz="3200" baseline="30000" dirty="0" smtClean="0"/>
              <a:t>________ los nutrientes que necesita el cerebro. </a:t>
            </a:r>
          </a:p>
          <a:p>
            <a:r>
              <a:rPr lang="es-ES" sz="3200" baseline="30000" dirty="0"/>
              <a:t>4.</a:t>
            </a:r>
            <a:r>
              <a:rPr lang="en-US" sz="3200" baseline="30000" dirty="0"/>
              <a:t>	</a:t>
            </a:r>
            <a:r>
              <a:rPr lang="es-ES" sz="3200" baseline="30000" dirty="0"/>
              <a:t>Los jóvenes que comen un desayuno balanceado tienen más </a:t>
            </a:r>
            <a:r>
              <a:rPr lang="es-ES" sz="3200" baseline="30000" dirty="0" smtClean="0"/>
              <a:t>	posibilidades </a:t>
            </a:r>
            <a:r>
              <a:rPr lang="es-ES" sz="3200" baseline="30000" dirty="0"/>
              <a:t>de obtener mejores ___________.</a:t>
            </a:r>
          </a:p>
          <a:p>
            <a:r>
              <a:rPr lang="es-ES" sz="3200" baseline="30000" dirty="0" smtClean="0"/>
              <a:t>5. 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Los </a:t>
            </a:r>
            <a:r>
              <a:rPr lang="es-ES" sz="3200" baseline="30000" dirty="0"/>
              <a:t>padres deben decirles a sus hijos cuánto los _____________ todos </a:t>
            </a:r>
            <a:r>
              <a:rPr lang="es-ES" sz="3200" baseline="30000" dirty="0" smtClean="0"/>
              <a:t>	los </a:t>
            </a:r>
            <a:r>
              <a:rPr lang="es-ES" sz="3200" baseline="30000" dirty="0"/>
              <a:t>días. </a:t>
            </a:r>
          </a:p>
          <a:p>
            <a:r>
              <a:rPr lang="es-ES" sz="3200" b="1" baseline="30000" dirty="0" smtClean="0"/>
              <a:t>diez        </a:t>
            </a:r>
            <a:r>
              <a:rPr lang="es-ES" sz="3200" b="1" baseline="30000" dirty="0"/>
              <a:t>calificaciones         teléfonos</a:t>
            </a:r>
            <a:r>
              <a:rPr lang="en-US" sz="3200" b="1" baseline="30000" dirty="0"/>
              <a:t>	</a:t>
            </a:r>
            <a:r>
              <a:rPr lang="es-ES" sz="3200" b="1" baseline="30000" dirty="0"/>
              <a:t>       juegos de video   drenan        aman</a:t>
            </a:r>
            <a:endParaRPr lang="es-ES" sz="3200" dirty="0"/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2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 más poderoso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3445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372830"/>
            <a:ext cx="9225565" cy="3075834"/>
          </a:xfrm>
          <a:prstGeom prst="doubleWave">
            <a:avLst/>
          </a:prstGeom>
          <a:gradFill>
            <a:gsLst>
              <a:gs pos="42000">
                <a:srgbClr val="22692F"/>
              </a:gs>
              <a:gs pos="100000">
                <a:srgbClr val="97D32D"/>
              </a:gs>
              <a:gs pos="0">
                <a:srgbClr val="013800"/>
              </a:gs>
            </a:gsLst>
            <a:lin ang="5580000" scaled="0"/>
          </a:gradFill>
          <a:ln>
            <a:solidFill>
              <a:srgbClr val="97D32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873" y="3751579"/>
            <a:ext cx="5327110" cy="1316556"/>
          </a:xfrm>
          <a:effectLst>
            <a:outerShdw blurRad="38100" dist="25400" dir="2700000" algn="tl" rotWithShape="0">
              <a:prstClr val="black">
                <a:alpha val="75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7200" i="1" dirty="0" smtClean="0">
                <a:ln w="1905"/>
                <a:solidFill>
                  <a:srgbClr val="97D3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 claves</a:t>
            </a:r>
            <a:endParaRPr lang="es-ES" sz="7200" i="1" dirty="0">
              <a:ln w="1905"/>
              <a:solidFill>
                <a:srgbClr val="97D3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07" y="-712819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873" y="1076794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613" y="1505948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Reconocer y </a:t>
            </a:r>
            <a:r>
              <a:t/>
            </a:r>
            <a:br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apoyar el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4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93779"/>
            <a:ext cx="8229600" cy="4936958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Enumerar 5 ideas para ayudar a los niños a irse a dormir en horario.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Estructurar el entorno en el hogar para alentar más horas de sueño.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Crear menús saludables.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Analizar métodos para lograr que los niños coman comida saludable.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87872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“Los padres que temen pararse firmemente, generalmente tienen hijos que los pasan por encima”.</a:t>
            </a:r>
          </a:p>
          <a:p>
            <a:pPr marL="0" indent="0">
              <a:buNone/>
            </a:pPr>
            <a:r>
              <a:rPr lang="en-U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</a:t>
            </a: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-Proverbio chino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5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60616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8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Historias de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7664"/>
            <a:ext cx="858425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¿Pudo desarrollar un plan de acción?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fue la respuesta de su hijo ante el plan y la acción?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3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8.1: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1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¿Es parte del problema?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08184"/>
            <a:ext cx="8229600" cy="4525963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niños necesitan dormir entre</a:t>
            </a:r>
            <a:b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y 11 horas por noche.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niños que no duermen bien</a:t>
            </a:r>
            <a:b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 niños malhumorados.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2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55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8.2: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¿Es suficiente?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¿Lunes?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¿Martes?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¿Miércoles?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¿Jueves?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9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8"/>
            <a:ext cx="9225565" cy="1364028"/>
          </a:xfrm>
          <a:prstGeom prst="doubleWave">
            <a:avLst/>
          </a:prstGeom>
          <a:gradFill>
            <a:gsLst>
              <a:gs pos="54000">
                <a:srgbClr val="45B4A1"/>
              </a:gs>
              <a:gs pos="100000">
                <a:schemeClr val="bg1"/>
              </a:gs>
              <a:gs pos="26000">
                <a:srgbClr val="45B4A1"/>
              </a:gs>
              <a:gs pos="0">
                <a:schemeClr val="accent6">
                  <a:lumMod val="75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¡Más es mejor!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00526" y="1479888"/>
            <a:ext cx="8943474" cy="5257800"/>
          </a:xfrm>
          <a:effectLst>
            <a:outerShdw blurRad="508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Establezca un horario habitual para que sus hijos se vayan a dormir.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Retire todos los aparatos electrónicos de la habitación de su hijo.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Apague todos los aparatos electrónicos </a:t>
            </a:r>
            <a:b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hora antes de la hora de ir a dormir.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habitación de los niños: oscura, tranquila y fresca.</a:t>
            </a:r>
          </a:p>
          <a:p>
            <a:pPr marL="571500" indent="-571500">
              <a:buFont typeface="Arial"/>
              <a:buChar char="•"/>
            </a:pPr>
            <a:r>
              <a:rPr lang="es-ES" sz="3400" b="1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 las buenas noches a los niños y arrópelos.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99905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9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7061</TotalTime>
  <Words>942</Words>
  <Application>Microsoft Macintosh PowerPoint</Application>
  <PresentationFormat>On-screen Show (4:3)</PresentationFormat>
  <Paragraphs>235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    Bienvenidos a:</vt:lpstr>
      <vt:lpstr>Horas de sueño,  dieta y conducta</vt:lpstr>
      <vt:lpstr> Objetivos</vt:lpstr>
      <vt:lpstr> Antes de comenzar</vt:lpstr>
      <vt:lpstr> Historias de éxito</vt:lpstr>
      <vt:lpstr>Actividad 8.1: Concentrémonos</vt:lpstr>
      <vt:lpstr> ¿Es parte del problema?</vt:lpstr>
      <vt:lpstr>Actividad 8.2: ¿Es suficiente?</vt:lpstr>
      <vt:lpstr> ¡Más es mejor!</vt:lpstr>
      <vt:lpstr> ¡Más es mejor!</vt:lpstr>
      <vt:lpstr> Niños difíciles</vt:lpstr>
      <vt:lpstr>Actividad 8.3: Preparación del terreno</vt:lpstr>
      <vt:lpstr> Recuerde</vt:lpstr>
      <vt:lpstr> Pruebe con estos consejos</vt:lpstr>
      <vt:lpstr> Mentes sanas</vt:lpstr>
      <vt:lpstr> Mentes sanas (continuación)</vt:lpstr>
      <vt:lpstr> ¡Escurridores de mentes!</vt:lpstr>
      <vt:lpstr> Los que desayunan</vt:lpstr>
      <vt:lpstr> ¡Desayuno saludable!</vt:lpstr>
      <vt:lpstr>Desayuno saludable (continuación)</vt:lpstr>
      <vt:lpstr> ¿Dónde comenzar?</vt:lpstr>
      <vt:lpstr>Actividad 8.4: La familia  que se reúne para comer</vt:lpstr>
      <vt:lpstr> Mañosos</vt:lpstr>
      <vt:lpstr> Mañosos</vt:lpstr>
      <vt:lpstr> Mañosos</vt:lpstr>
      <vt:lpstr> Actividad 8.5: Cambios necesarios</vt:lpstr>
      <vt:lpstr> Actividad 8.6: Puntos clave</vt:lpstr>
      <vt:lpstr> Lo más poderoso</vt:lpstr>
      <vt:lpstr>        Reconocer y  apoyar el éxito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29</cp:revision>
  <cp:lastPrinted>2013-12-23T18:53:59Z</cp:lastPrinted>
  <dcterms:created xsi:type="dcterms:W3CDTF">2013-12-23T16:47:37Z</dcterms:created>
  <dcterms:modified xsi:type="dcterms:W3CDTF">2014-06-17T21:38:17Z</dcterms:modified>
</cp:coreProperties>
</file>