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208" autoAdjust="0"/>
    <p:restoredTop sz="90649" autoAdjust="0"/>
  </p:normalViewPr>
  <p:slideViewPr>
    <p:cSldViewPr snapToGrid="0" snapToObjects="1">
      <p:cViewPr varScale="1">
        <p:scale>
          <a:sx n="68" d="100"/>
          <a:sy n="68" d="100"/>
        </p:scale>
        <p:origin x="-112" y="-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2BEE4-5D44-0D48-8821-C4AECE1DB0A6}" type="datetime1">
              <a:rPr lang="x-none" smtClean="0"/>
              <a:pPr/>
              <a:t>6/17/14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966F5-FBE0-FC41-97D1-2D486E724E6B}" type="slidenum">
              <a:rPr lang="en-U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355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CB036-1F7C-3149-8E09-1708E5C503E8}" type="datetime1">
              <a:rPr lang="x-none" smtClean="0"/>
              <a:pPr/>
              <a:t>6/17/14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B68A7-F55D-854E-A182-E18DCE397753}" type="slidenum">
              <a:rPr lang="en-U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932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B68A7-F55D-854E-A182-E18DCE397753}" type="slidenum">
              <a:rPr lang="en-U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71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AEAA-2EFD-434C-A507-5807F5FD33F1}" type="datetime1">
              <a:rPr lang="x-none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9ADD-E1EC-3F46-9327-37ADD1E64B7E}" type="datetime1">
              <a:rPr lang="x-none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9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EC90-AD82-8E4C-9805-EEEF546E3FBB}" type="datetime1">
              <a:rPr lang="x-none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5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2831-2C5E-AD46-8206-E1AB3D671C92}" type="datetime1">
              <a:rPr lang="x-none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7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9345-2672-384E-82E3-0F450C98BBA4}" type="datetime1">
              <a:rPr lang="x-none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4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11EF-9BFD-6540-AD04-84C84C425924}" type="datetime1">
              <a:rPr lang="x-none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9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C1F1-AE5D-554C-9A82-58C9668A6A82}" type="datetime1">
              <a:rPr lang="x-none" smtClean="0"/>
              <a:pPr/>
              <a:t>6/17/14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8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72FE-8732-4343-835D-703D2EDC9B8A}" type="datetime1">
              <a:rPr lang="x-none" smtClean="0"/>
              <a:pPr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1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76302-4FDC-2047-8328-3855093ED495}" type="datetime1">
              <a:rPr lang="x-none" smtClean="0"/>
              <a:pPr/>
              <a:t>6/17/14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9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42A2-7AEE-0F40-A2CB-1F3968BD4533}" type="datetime1">
              <a:rPr lang="x-none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7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45A7-E644-A544-9EC2-35D955F00F8D}" type="datetime1">
              <a:rPr lang="x-none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EF34C-AE22-E841-B5A4-31D368E074A0}" type="datetime1">
              <a:rPr lang="x-none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79A8-ABCC-7F4E-849B-DF55739812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8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Soluciones cariñosas</a:t>
            </a:r>
            <a:endParaRPr lang="es-E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Bienvenidos a: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1183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Rivalidad entre hermanos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34669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Consecuencia de dos pasos: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Pida a los niños que desarrollen su propio plan.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Solo cuando los hermanos estén de acuerdo, podrán dar por terminado el tiempo para calmarse.</a:t>
            </a:r>
          </a:p>
          <a:p>
            <a:pPr marL="742950" indent="-742950">
              <a:buFont typeface="+mj-lt"/>
              <a:buAutoNum type="arabicPeriod"/>
            </a:pPr>
            <a:endParaRPr lang="es-ES" sz="4000" i="1" dirty="0" smtClean="0">
              <a:ln w="1905"/>
              <a:solidFill>
                <a:srgbClr val="D9006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10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56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078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Conductas fuera de control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84079"/>
            <a:ext cx="85344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tiempos para calmarse autolimitados son la respuesta.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 importar el tiempo que demore, ¡los padres deben ganar esta batalla!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11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2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7.3: Ángela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12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8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463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Extender el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tiempo para calmarse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97436" y="1609159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 usa con niños mayores, de 8 a 10 años.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 reserva para conductas fuera de control.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 usa solo cuando no se logró cambiar la conducta después de haber aplicado tiempos para calmarse normales durante 3 a 4 semanas.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13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4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796" y="274638"/>
            <a:ext cx="7348003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7.4: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¿Qué fue lo que hizo?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14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370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078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Planes de acción eficaces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54197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Dígale a su hijo lo que siente.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Establezca la regla y espere tener éxito.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Haré. . . todo lo que hará para apoyar el éxito.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15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1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008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7.5: Planificación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4961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¿Cuándo?</a:t>
            </a:r>
          </a:p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¿Lugar?</a:t>
            </a:r>
          </a:p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Mantenga las interrupciones al mínimo:</a:t>
            </a:r>
          </a:p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 plan:</a:t>
            </a:r>
          </a:p>
          <a:p>
            <a:pPr marL="571500" indent="-571500">
              <a:lnSpc>
                <a:spcPct val="50000"/>
              </a:lnSpc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Paso 1</a:t>
            </a:r>
          </a:p>
          <a:p>
            <a:pPr marL="571500" indent="-571500">
              <a:lnSpc>
                <a:spcPct val="250000"/>
              </a:lnSpc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Paso 2</a:t>
            </a:r>
          </a:p>
          <a:p>
            <a:pPr marL="571500" indent="-571500">
              <a:lnSpc>
                <a:spcPct val="250000"/>
              </a:lnSpc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Paso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16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76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58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Consecuencias naturales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41079" y="1958784"/>
            <a:ext cx="7775392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“Un hombre que lleva a un gato por la cola aprende algo que no aprenderá de ninguna otra manera”.</a:t>
            </a:r>
          </a:p>
          <a:p>
            <a:pPr marL="0" indent="0" algn="r">
              <a:buNone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-Mark Twain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17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36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06" y="328428"/>
            <a:ext cx="7951694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7.6:</a:t>
            </a:r>
            <a:b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Planes personales de acción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 amo. . 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Quiero. . 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Haré. . .</a:t>
            </a:r>
          </a:p>
          <a:p>
            <a:pPr>
              <a:lnSpc>
                <a:spcPct val="150000"/>
              </a:lnSpc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Supervisión activa</a:t>
            </a:r>
          </a:p>
          <a:p>
            <a:pPr>
              <a:lnSpc>
                <a:spcPct val="150000"/>
              </a:lnSpc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Consecuencias</a:t>
            </a:r>
          </a:p>
          <a:p>
            <a:pPr>
              <a:lnSpc>
                <a:spcPct val="150000"/>
              </a:lnSpc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Consistencia</a:t>
            </a:r>
          </a:p>
          <a:p>
            <a:pPr>
              <a:lnSpc>
                <a:spcPct val="150000"/>
              </a:lnSpc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más?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18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5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-1848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800" y="50523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7.7: Puntos clave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7638"/>
            <a:ext cx="9144000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9525"/>
            <a:r>
              <a:rPr lang="es-ES" sz="3200" baseline="30000" dirty="0"/>
              <a:t>1.</a:t>
            </a:r>
            <a:r>
              <a:rPr lang="en-US" sz="3200" baseline="30000" dirty="0"/>
              <a:t>	</a:t>
            </a:r>
            <a:r>
              <a:rPr lang="es-ES" sz="3200" baseline="30000" dirty="0"/>
              <a:t>Los padres deben desarrollar un plan de acción de tres pasos efectivo para </a:t>
            </a:r>
            <a:r>
              <a:rPr lang="es-ES" sz="3200" baseline="30000" dirty="0" smtClean="0"/>
              <a:t>	____________ </a:t>
            </a:r>
            <a:r>
              <a:rPr lang="es-ES" sz="3200" baseline="30000" dirty="0"/>
              <a:t>conducta no deseada que deseen cambiar.</a:t>
            </a:r>
          </a:p>
          <a:p>
            <a:pPr marL="179388" lvl="1" indent="9525"/>
            <a:r>
              <a:rPr lang="es-ES" sz="3200" baseline="30000" dirty="0" smtClean="0"/>
              <a:t>2.</a:t>
            </a:r>
            <a:r>
              <a:rPr lang="en-US" sz="3200" baseline="30000" dirty="0" smtClean="0"/>
              <a:t>	</a:t>
            </a:r>
            <a:r>
              <a:rPr lang="es-ES" sz="3200" baseline="30000" dirty="0" smtClean="0"/>
              <a:t>Cuando el uso consistente de tiempos para calmarse de corto plazo no logra </a:t>
            </a:r>
            <a:r>
              <a:rPr lang="es-ES" sz="3200" baseline="30000" dirty="0" smtClean="0"/>
              <a:t>	detener </a:t>
            </a:r>
            <a:r>
              <a:rPr lang="es-ES" sz="3200" baseline="30000" dirty="0" smtClean="0"/>
              <a:t>las conductas no deseadas, los padres deben considerar el uso de </a:t>
            </a:r>
            <a:r>
              <a:rPr lang="es-ES" sz="3200" baseline="30000" dirty="0" smtClean="0"/>
              <a:t>	tiempos </a:t>
            </a:r>
            <a:r>
              <a:rPr lang="es-ES" sz="3200" baseline="30000" dirty="0" smtClean="0"/>
              <a:t>para calmarse _______________ </a:t>
            </a:r>
            <a:r>
              <a:rPr lang="es-ES" sz="3200" baseline="30000" dirty="0"/>
              <a:t>(de hasta 24 horas).</a:t>
            </a:r>
          </a:p>
          <a:p>
            <a:pPr marL="179388" lvl="1" indent="9525"/>
            <a:r>
              <a:rPr lang="es-ES" sz="3200" baseline="30000" dirty="0"/>
              <a:t>3.</a:t>
            </a:r>
            <a:r>
              <a:rPr lang="en-US" sz="3200" baseline="30000" dirty="0"/>
              <a:t>	</a:t>
            </a:r>
            <a:r>
              <a:rPr lang="es-ES" sz="3200" baseline="30000" dirty="0"/>
              <a:t>Los padres deben evitar rescatar a los niños de las consecuencias </a:t>
            </a:r>
            <a:r>
              <a:rPr lang="es-ES" sz="3200" baseline="30000" dirty="0" smtClean="0"/>
              <a:t>	________________ </a:t>
            </a:r>
            <a:r>
              <a:rPr lang="es-ES" sz="3200" baseline="30000" dirty="0"/>
              <a:t>de su conducta.</a:t>
            </a:r>
          </a:p>
          <a:p>
            <a:pPr marL="179388" lvl="1" indent="9525"/>
            <a:r>
              <a:rPr lang="es-ES" sz="3200" baseline="30000" dirty="0"/>
              <a:t>4.</a:t>
            </a:r>
            <a:r>
              <a:rPr lang="en-US" sz="3200" baseline="30000" dirty="0"/>
              <a:t>	</a:t>
            </a:r>
            <a:r>
              <a:rPr lang="es-ES" sz="3200" baseline="30000" dirty="0"/>
              <a:t>Cuando los padres castigan a sus hijos, deben quitarles </a:t>
            </a:r>
            <a:r>
              <a:rPr lang="es-ES" sz="3200" baseline="30000" dirty="0" smtClean="0"/>
              <a:t>	__________________ </a:t>
            </a:r>
            <a:r>
              <a:rPr lang="es-ES" sz="3200" baseline="30000" dirty="0"/>
              <a:t>de la lista del </a:t>
            </a:r>
            <a:r>
              <a:rPr lang="es-ES" sz="3200" baseline="30000" dirty="0" smtClean="0"/>
              <a:t>niño </a:t>
            </a:r>
            <a:r>
              <a:rPr lang="es-ES" sz="3200" baseline="30000" dirty="0"/>
              <a:t>durante un período de tiempo </a:t>
            </a:r>
            <a:r>
              <a:rPr lang="es-ES" sz="3200" baseline="30000" dirty="0" smtClean="0"/>
              <a:t>	____________________</a:t>
            </a:r>
            <a:r>
              <a:rPr lang="es-ES" sz="3200" baseline="30000" dirty="0"/>
              <a:t>.</a:t>
            </a:r>
          </a:p>
          <a:p>
            <a:pPr marL="179388" lvl="1" indent="9525"/>
            <a:r>
              <a:rPr lang="es-ES" sz="3200" baseline="30000" dirty="0" smtClean="0"/>
              <a:t>5.</a:t>
            </a:r>
            <a:r>
              <a:rPr lang="en-US" sz="3200" baseline="30000" dirty="0" smtClean="0"/>
              <a:t>	</a:t>
            </a:r>
            <a:r>
              <a:rPr lang="es-ES" sz="3200" baseline="30000" dirty="0" smtClean="0"/>
              <a:t>Cuando los niños hayan consumido tabaco en el pasado, los padres </a:t>
            </a:r>
            <a:r>
              <a:rPr lang="es-ES" sz="3200" baseline="30000" dirty="0" smtClean="0"/>
              <a:t>		ocasionalmente </a:t>
            </a:r>
            <a:r>
              <a:rPr lang="es-ES" sz="3200" baseline="30000" dirty="0" smtClean="0"/>
              <a:t>deben realizar ________________ ______________ a sus </a:t>
            </a:r>
            <a:r>
              <a:rPr lang="es-ES" sz="3200" baseline="30000" dirty="0" smtClean="0"/>
              <a:t>	hijos </a:t>
            </a:r>
            <a:r>
              <a:rPr lang="es-ES" sz="3200" baseline="30000" dirty="0" smtClean="0"/>
              <a:t>cuando estén en la casa de un amigo, para asegurarse de que no fumen </a:t>
            </a:r>
            <a:r>
              <a:rPr lang="es-ES" sz="3200" baseline="30000" dirty="0" smtClean="0"/>
              <a:t>	ni </a:t>
            </a:r>
            <a:r>
              <a:rPr lang="es-ES" sz="3200" baseline="30000" dirty="0" smtClean="0"/>
              <a:t>mastiquen tabaco.</a:t>
            </a:r>
          </a:p>
          <a:p>
            <a:pPr lvl="1"/>
            <a:endParaRPr lang="es-ES" sz="3200" baseline="30000" dirty="0"/>
          </a:p>
          <a:p>
            <a:pPr marL="179388" lvl="1"/>
            <a:r>
              <a:rPr lang="es-ES" sz="3200" b="1" baseline="30000" dirty="0" smtClean="0"/>
              <a:t>naturales      revisiones     cada     </a:t>
            </a:r>
            <a:r>
              <a:rPr lang="es-ES" sz="3200" b="1" i="1" baseline="30000" dirty="0" smtClean="0"/>
              <a:t>extendidos </a:t>
            </a:r>
            <a:r>
              <a:rPr lang="es-ES" dirty="0" smtClean="0"/>
              <a:t>     </a:t>
            </a:r>
            <a:r>
              <a:rPr lang="es-ES" sz="3200" b="1" baseline="30000" dirty="0" smtClean="0"/>
              <a:t>breve       espontáneas       </a:t>
            </a:r>
            <a:r>
              <a:rPr lang="es-ES" sz="3200" b="1" baseline="30000" dirty="0"/>
              <a:t>todo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19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11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9331"/>
            <a:ext cx="9144000" cy="2606790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613" y="3377923"/>
            <a:ext cx="6259280" cy="26162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5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¡Salvo que necesite hacer ejercicio, cave donde está el oro!</a:t>
            </a:r>
            <a:endParaRPr lang="es-ES" sz="5400" i="1" dirty="0">
              <a:ln w="1905"/>
              <a:solidFill>
                <a:srgbClr val="D9006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7931" y="-565965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19" y="1062069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187" y="1015465"/>
            <a:ext cx="7214514" cy="1433062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Soluciones concretas para niños difíciles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1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Lo más poderoso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20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9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768957"/>
            <a:ext cx="9225565" cy="2365129"/>
          </a:xfrm>
          <a:prstGeom prst="doubleWave">
            <a:avLst/>
          </a:prstGeom>
          <a:gradFill>
            <a:gsLst>
              <a:gs pos="0">
                <a:srgbClr val="3E8FAE"/>
              </a:gs>
              <a:gs pos="49000">
                <a:schemeClr val="accent3">
                  <a:lumMod val="60000"/>
                  <a:lumOff val="40000"/>
                </a:schemeClr>
              </a:gs>
              <a:gs pos="100000">
                <a:srgbClr val="56E0C8"/>
              </a:gs>
            </a:gsLst>
            <a:lin ang="5400000" scaled="0"/>
          </a:gradFill>
          <a:ln>
            <a:solidFill>
              <a:srgbClr val="97D32D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262240"/>
            <a:ext cx="5410517" cy="3210443"/>
          </a:xfrm>
          <a:effectLst>
            <a:outerShdw blurRad="38100" dist="25400" dir="2700000" algn="tl" rotWithShape="0">
              <a:prstClr val="black">
                <a:alpha val="63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600" i="1" dirty="0" smtClean="0">
                <a:ln w="1905"/>
                <a:solidFill>
                  <a:srgbClr val="56E0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conexión (no tan) oculta</a:t>
            </a:r>
            <a:endParaRPr lang="es-ES" sz="6600" i="1" dirty="0">
              <a:ln w="1905"/>
              <a:solidFill>
                <a:srgbClr val="56E0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187" y="-519361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8</a:t>
            </a:r>
            <a:endParaRPr lang="es-ES" sz="200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591" y="972419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839" y="1482646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Horas de sueño, </a:t>
            </a:r>
            <a:r>
              <a:rPr dirty="0"/>
              <a:t/>
            </a:r>
            <a:br>
              <a:rPr dirty="0"/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dieta y conducta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20" y="701283"/>
            <a:ext cx="5249150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62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Sabias palabras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2123135"/>
            <a:ext cx="9009529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“El mayor factor de predicción de la conducta violenta son los castigos de los padres aplicados en forma irregular y violenta.”</a:t>
            </a:r>
          </a:p>
          <a:p>
            <a:pPr marL="0" indent="0" algn="ctr">
              <a:buNone/>
            </a:pPr>
            <a:endParaRPr lang="es-ES" sz="800" i="1" dirty="0" smtClean="0">
              <a:ln w="1905"/>
              <a:solidFill>
                <a:srgbClr val="D9006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r">
              <a:buNone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-Departamento de Justicia de los EE. UU.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22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1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494" y="274638"/>
            <a:ext cx="7661305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Objetivos: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2778" y="1600200"/>
            <a:ext cx="8906752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Practicar combinar tiempos para calmarse establecidos y autolimitados.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Identificar las intervenciones eficaces para conductas fuera de control.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Enumerar los 3 pasos de los planes de acción eficaces.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30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Antes de comenzar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Facilitador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Secretario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Cronometrador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Animadores/optimistas</a:t>
            </a:r>
          </a:p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¡No olviden cambiar de funciones!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4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18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Historias de éxito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83728" y="1600200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58775" indent="-358775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¿Identificó un lugar para hacer la tarea escolar?</a:t>
            </a:r>
          </a:p>
          <a:p>
            <a:pPr marL="358775" indent="-358775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¿Se comunicó con el maestro de su hijo?</a:t>
            </a:r>
          </a:p>
          <a:p>
            <a:pPr marL="358775" indent="-358775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descubrió acerca de la situación escolar de su hijo?</a:t>
            </a:r>
          </a:p>
          <a:p>
            <a:pPr marL="358775" indent="-358775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¿Comenzó a usar la Lista diaria de tareas?</a:t>
            </a:r>
          </a:p>
          <a:p>
            <a:pPr marL="358775" indent="-358775">
              <a:buFont typeface="Arial"/>
              <a:buChar char="•"/>
            </a:pPr>
            <a:r>
              <a:rPr lang="es-ES" sz="36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¿Cuál fue la reacción de su hijo?</a:t>
            </a:r>
          </a:p>
          <a:p>
            <a:pPr marL="571500" indent="-571500">
              <a:buFont typeface="Arial"/>
              <a:buChar char="•"/>
            </a:pPr>
            <a:endParaRPr lang="es-ES" sz="3600" i="1" dirty="0" smtClean="0">
              <a:ln w="1905"/>
              <a:solidFill>
                <a:srgbClr val="D9006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5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4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253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7.1: Concentrémonos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Consumo de alcohol y otras drogas entre los adolescentes.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Arresto por peleas.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6</a:t>
            </a:fld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45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5" y="274638"/>
            <a:ext cx="8836291" cy="1143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</a:pPr>
            <a:r>
              <a:rPr lang="es-ES" sz="4200" dirty="0" smtClean="0"/>
              <a:t> </a:t>
            </a:r>
            <a:r>
              <a:rPr lang="es-ES" sz="4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Combinación de tiempos para calmarse establecidos y autolimitados</a:t>
            </a:r>
            <a:endParaRPr lang="es-ES" sz="4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9784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Ayuda a los niños a desarrollar la autodisciplina.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Finalmente acortará o eliminará las negativas directas y los berrinches de nuestro hijo.</a:t>
            </a:r>
          </a:p>
          <a:p>
            <a:pPr marL="571500" indent="-571500">
              <a:buFont typeface="Arial"/>
              <a:buChar char="•"/>
            </a:pPr>
            <a:endParaRPr lang="es-ES" sz="4000" i="1" dirty="0" smtClean="0">
              <a:ln w="1905"/>
              <a:solidFill>
                <a:srgbClr val="D9006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7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96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Desarrollar un plan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8415" y="1600200"/>
            <a:ext cx="8782503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8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Ayuda a los niños a enfocarse en su conducta.</a:t>
            </a:r>
          </a:p>
          <a:p>
            <a:pPr marL="571500" indent="-571500">
              <a:buFont typeface="Arial"/>
              <a:buChar char="•"/>
            </a:pPr>
            <a:r>
              <a:rPr lang="es-ES" sz="38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 una herramienta de enseñanza eficaz.</a:t>
            </a:r>
          </a:p>
          <a:p>
            <a:pPr marL="571500" indent="-571500">
              <a:buFont typeface="Arial"/>
              <a:buChar char="•"/>
            </a:pPr>
            <a:r>
              <a:rPr lang="es-ES" sz="38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Ayuda a los niños a resolver problemas.</a:t>
            </a:r>
          </a:p>
          <a:p>
            <a:pPr marL="571500" indent="-571500">
              <a:buFont typeface="Arial"/>
              <a:buChar char="•"/>
            </a:pPr>
            <a:r>
              <a:rPr lang="es-ES" sz="38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Reduce la frecuencia de la conducta.</a:t>
            </a:r>
          </a:p>
          <a:p>
            <a:pPr marL="571500" indent="-571500">
              <a:buFont typeface="Arial"/>
              <a:buChar char="•"/>
            </a:pPr>
            <a:r>
              <a:rPr lang="es-ES" sz="38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Redirecciona a los niños, llevándolos de respuestas emocionales hacia soluciones inteligentes.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8</a:t>
            </a:fld>
            <a:endParaRPr lang="es-ES"/>
          </a:p>
        </p:txBody>
      </p:sp>
      <p:sp>
        <p:nvSpPr>
          <p:cNvPr id="10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57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0" y="207326"/>
            <a:ext cx="9144000" cy="1340452"/>
          </a:xfrm>
          <a:prstGeom prst="doubleWave">
            <a:avLst/>
          </a:prstGeom>
          <a:gradFill>
            <a:gsLst>
              <a:gs pos="87000">
                <a:schemeClr val="bg1"/>
              </a:gs>
              <a:gs pos="0">
                <a:srgbClr val="F8006A"/>
              </a:gs>
              <a:gs pos="55000">
                <a:srgbClr val="F88181"/>
              </a:gs>
            </a:gsLst>
            <a:lin ang="5400000" scaled="0"/>
          </a:gradFill>
          <a:ln>
            <a:solidFill>
              <a:srgbClr val="D9006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7.2: Gritos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i="1" dirty="0" smtClean="0">
                <a:ln w="1905"/>
                <a:solidFill>
                  <a:srgbClr val="D9006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“Odio el tiempo para calmarme y me encargaré de que te enteres”.</a:t>
            </a:r>
          </a:p>
        </p:txBody>
      </p:sp>
      <p:pic>
        <p:nvPicPr>
          <p:cNvPr id="10" name="Picture 9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940366" y="1863293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79A8-ABCC-7F4E-849B-DF55739812A6}" type="slidenum">
              <a:rPr lang="en-US" smtClean="0"/>
              <a:pPr/>
              <a:t>9</a:t>
            </a:fld>
            <a:endParaRPr lang="es-ES"/>
          </a:p>
        </p:txBody>
      </p:sp>
      <p:sp>
        <p:nvSpPr>
          <p:cNvPr id="11" name="TextBox 6"/>
          <p:cNvSpPr txBox="1"/>
          <p:nvPr/>
        </p:nvSpPr>
        <p:spPr>
          <a:xfrm>
            <a:off x="857155" y="1796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7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128415" y="304762"/>
            <a:ext cx="99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413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604</Words>
  <Application>Microsoft Macintosh PowerPoint</Application>
  <PresentationFormat>On-screen Show (4:3)</PresentationFormat>
  <Paragraphs>150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     Bienvenidos a:</vt:lpstr>
      <vt:lpstr>       Soluciones concretas para niños difíciles</vt:lpstr>
      <vt:lpstr> Objetivos:</vt:lpstr>
      <vt:lpstr> Antes de comenzar</vt:lpstr>
      <vt:lpstr> Historias de éxito</vt:lpstr>
      <vt:lpstr>Actividad 7.1: Concentrémonos</vt:lpstr>
      <vt:lpstr> Combinación de tiempos para calmarse establecidos y autolimitados</vt:lpstr>
      <vt:lpstr> Desarrollar un plan</vt:lpstr>
      <vt:lpstr> Actividad 7.2: Gritos</vt:lpstr>
      <vt:lpstr> Rivalidad entre hermanos</vt:lpstr>
      <vt:lpstr> Conductas fuera de control</vt:lpstr>
      <vt:lpstr> Actividad 7.3: Ángela</vt:lpstr>
      <vt:lpstr>Extender el tiempo para calmarse</vt:lpstr>
      <vt:lpstr>Actividad 7.4: ¿Qué fue lo que hizo?</vt:lpstr>
      <vt:lpstr> Planes de acción eficaces</vt:lpstr>
      <vt:lpstr> Actividad 7.5: Planificación</vt:lpstr>
      <vt:lpstr> Consecuencias naturales</vt:lpstr>
      <vt:lpstr>Actividad 7.6: Planes personales de acción</vt:lpstr>
      <vt:lpstr> Actividad 7.7: Puntos clave</vt:lpstr>
      <vt:lpstr> Lo más poderoso</vt:lpstr>
      <vt:lpstr>   Horas de sueño,  dieta y conducta</vt:lpstr>
      <vt:lpstr> Sabias palabras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Welcome to:</dc:title>
  <dc:creator>Ralph Fry</dc:creator>
  <cp:lastModifiedBy>Ralph Fry</cp:lastModifiedBy>
  <cp:revision>24</cp:revision>
  <cp:lastPrinted>2013-12-20T21:19:10Z</cp:lastPrinted>
  <dcterms:created xsi:type="dcterms:W3CDTF">2013-12-20T19:10:40Z</dcterms:created>
  <dcterms:modified xsi:type="dcterms:W3CDTF">2014-06-17T21:36:45Z</dcterms:modified>
</cp:coreProperties>
</file>