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8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2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99DC-D05E-7A49-989A-86887460E52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6FF5-3CFE-6F46-A0A1-185497A0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60" y="394282"/>
            <a:ext cx="7308339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6.3: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lugar correcto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45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136" y="274638"/>
            <a:ext cx="7998864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Participación de los padres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3882" y="1527414"/>
            <a:ext cx="8860118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Ofrézcase como voluntario en la escuela de su hijo.</a:t>
            </a:r>
          </a:p>
          <a:p>
            <a:pPr marL="571500" indent="-571500">
              <a:buFont typeface="Arial"/>
              <a:buChar char="•"/>
            </a:pPr>
            <a:r>
              <a:rPr lang="es-ES" sz="3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Conozca los recursos disponibles en su comunidad.</a:t>
            </a:r>
          </a:p>
          <a:p>
            <a:pPr marL="571500" indent="-571500">
              <a:buFont typeface="Arial"/>
              <a:buChar char="•"/>
            </a:pPr>
            <a:r>
              <a:rPr lang="es-ES" sz="3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padres como defensores y responsables de la toma de decisiones.</a:t>
            </a:r>
          </a:p>
          <a:p>
            <a:pPr marL="571500" indent="-571500">
              <a:buFont typeface="Arial"/>
              <a:buChar char="•"/>
            </a:pPr>
            <a:r>
              <a:rPr lang="es-ES" sz="3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Comunicación con la escuela y en el hogar.</a:t>
            </a:r>
          </a:p>
          <a:p>
            <a:pPr marL="571500" indent="-571500">
              <a:buFont typeface="Arial"/>
              <a:buChar char="•"/>
            </a:pPr>
            <a:r>
              <a:rPr lang="es-ES" sz="3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Actividades de aprendizaje en el hogar.</a:t>
            </a:r>
          </a:p>
          <a:p>
            <a:pPr marL="571500" indent="-571500">
              <a:buFont typeface="Arial"/>
              <a:buChar char="•"/>
            </a:pPr>
            <a:r>
              <a:rPr lang="es-ES" sz="3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Capacidades básicas para la crianza de hijos.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27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499" y="300276"/>
            <a:ext cx="8024501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Comunicación con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escuela y en el hogar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08837" y="1988666"/>
            <a:ext cx="705821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Comunicarse </a:t>
            </a:r>
            <a:r>
              <a:rPr lang="es-ES" sz="4000" i="1" u="sng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positivamente</a:t>
            </a: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veces con los maestros. . . subirá las calificaciones de su hijo.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01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306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20" y="274638"/>
            <a:ext cx="816978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6.4: Hacerlo bien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146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466"/>
            <a:ext cx="82296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Consejos de comunicación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Ayude a los maestros a comprender mejor a su hijo.</a:t>
            </a:r>
          </a:p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Pregunte a los maestros acerca de sus expectativas.</a:t>
            </a:r>
          </a:p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Pregunte a los maestros acerca de su método de comunicación preferido.</a:t>
            </a:r>
          </a:p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Sea diplomático; no haga que el personal de la escuela se ponga a la defensiva.</a:t>
            </a:r>
          </a:p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Espere algunos días para que los maestros le den una respuesta.</a:t>
            </a:r>
          </a:p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Enfóquese en las soluciones; no busque culpables.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83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96" y="394282"/>
            <a:ext cx="7348003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Responsabilidad de las tareas escolares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Asegúrese de completar la lista diaria de tareas escolares.</a:t>
            </a:r>
          </a:p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Apruebe la tarea escolar del niño cuando esté terminada.</a:t>
            </a:r>
          </a:p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Controle la “lista del niño” hasta que la tarea escolar esté completa.</a:t>
            </a:r>
          </a:p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Reconozca el éxito con un comentario positivo (elogie el esfuerzo, no el talento).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969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Lista diaria de tareas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94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27264"/>
            <a:ext cx="6400800" cy="4075697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1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6.5: Control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09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70" y="343006"/>
            <a:ext cx="806723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Desarrollo de la conducta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realizar las tareas escolares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2777" y="1824315"/>
            <a:ext cx="9041223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Responsabilidad + Motivación = Cambio</a:t>
            </a:r>
          </a:p>
          <a:p>
            <a:pPr marL="0" indent="0">
              <a:buNone/>
            </a:pPr>
            <a:r>
              <a:rPr lang="es-ES" sz="400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s-ES" sz="360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Lista diaria de tareas) + Lista del niño = </a:t>
            </a:r>
            <a:br>
              <a:rPr lang="es-ES" sz="360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360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tarea escolar)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637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6.6: Excusas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159624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Excusas: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perro se comió la tarea.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765" y="1682983"/>
            <a:ext cx="396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Consecuencia: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6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36236"/>
            <a:ext cx="9225565" cy="2560964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Preparar el terreno para el éxito educativo para toda la vida</a:t>
            </a:r>
            <a:endParaRPr lang="es-ES" sz="5400" i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317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107" y="867981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11" y="1505948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Mejora </a:t>
            </a:r>
            <a:r>
              <a:t/>
            </a:r>
            <a:br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 rendimiento escolar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89" y="829443"/>
            <a:ext cx="5249151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26431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558"/>
            <a:ext cx="82296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6.7: 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2" y="1803606"/>
            <a:ext cx="8516927" cy="468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aseline="30000" dirty="0"/>
              <a:t>1.</a:t>
            </a:r>
            <a:r>
              <a:rPr lang="en-US" sz="3200" baseline="30000" dirty="0"/>
              <a:t>	</a:t>
            </a:r>
            <a:r>
              <a:rPr lang="es-ES" sz="3200" baseline="30000" dirty="0"/>
              <a:t>La supervisión se puede describir con cinco expresiones simples: </a:t>
            </a:r>
            <a:r>
              <a:rPr lang="en-US" sz="3200" baseline="30000" dirty="0"/>
              <a:t>			</a:t>
            </a:r>
            <a:r>
              <a:rPr lang="es-ES" sz="3200" baseline="30000" dirty="0" smtClean="0"/>
              <a:t>Con </a:t>
            </a:r>
            <a:r>
              <a:rPr lang="es-ES" sz="3200" baseline="30000" dirty="0"/>
              <a:t>quién, _____________________, adónde, _________________ </a:t>
            </a:r>
            <a:r>
              <a:rPr lang="es-ES" sz="3200" baseline="30000" dirty="0" smtClean="0"/>
              <a:t>	y </a:t>
            </a:r>
            <a:r>
              <a:rPr lang="es-ES" sz="3200" baseline="30000" dirty="0"/>
              <a:t>por qué.</a:t>
            </a:r>
          </a:p>
          <a:p>
            <a:r>
              <a:rPr lang="es-ES" sz="3200" baseline="30000" dirty="0"/>
              <a:t>2.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comunicarse _____________ con los maestros de </a:t>
            </a:r>
            <a:r>
              <a:rPr lang="es-ES" sz="3200" baseline="30000" dirty="0" smtClean="0"/>
              <a:t>	su </a:t>
            </a:r>
            <a:r>
              <a:rPr lang="es-ES" sz="3200" baseline="30000" dirty="0"/>
              <a:t>hijo, al menos, ___________ veces por año.</a:t>
            </a:r>
          </a:p>
          <a:p>
            <a:r>
              <a:rPr lang="es-ES" sz="3200" baseline="30000" dirty="0"/>
              <a:t>3.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tienen una función ________ en la educación de sus </a:t>
            </a:r>
            <a:r>
              <a:rPr lang="es-ES" sz="3200" baseline="30000" dirty="0" smtClean="0"/>
              <a:t>hijos</a:t>
            </a:r>
            <a:r>
              <a:rPr lang="es-ES" sz="3200" baseline="30000" dirty="0"/>
              <a:t>.</a:t>
            </a:r>
          </a:p>
          <a:p>
            <a:r>
              <a:rPr lang="es-ES" sz="3200" baseline="30000" dirty="0"/>
              <a:t>4.</a:t>
            </a:r>
            <a:r>
              <a:rPr lang="en-US" sz="3200" baseline="30000" dirty="0"/>
              <a:t>	</a:t>
            </a:r>
            <a:r>
              <a:rPr lang="es-ES" sz="3200" baseline="30000" dirty="0"/>
              <a:t>Una ___________ ____________ de tareas puede ayudar a los padres </a:t>
            </a:r>
            <a:r>
              <a:rPr lang="es-ES" sz="3200" baseline="30000" dirty="0" smtClean="0"/>
              <a:t>	a </a:t>
            </a:r>
            <a:r>
              <a:rPr lang="es-ES" sz="3200" baseline="30000" dirty="0"/>
              <a:t>controlar la tarea escolar que tienen sus hijos. </a:t>
            </a:r>
          </a:p>
          <a:p>
            <a:r>
              <a:rPr lang="es-ES" sz="3200" baseline="30000" dirty="0" smtClean="0"/>
              <a:t>5.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Cuando los niños se niegan a hacer la tarea escolar, los padres </a:t>
            </a:r>
            <a:r>
              <a:rPr lang="es-ES" sz="3200" baseline="30000" smtClean="0"/>
              <a:t>deben </a:t>
            </a:r>
            <a:r>
              <a:rPr lang="es-ES" sz="3200" baseline="30000" smtClean="0"/>
              <a:t>	quitar </a:t>
            </a:r>
            <a:r>
              <a:rPr lang="es-ES" sz="3200" baseline="30000" dirty="0" smtClean="0"/>
              <a:t>_____________ aquello en la Lista del niño hasta que la </a:t>
            </a:r>
            <a:r>
              <a:rPr lang="es-ES" sz="3200" baseline="30000" smtClean="0"/>
              <a:t>tarea </a:t>
            </a:r>
            <a:r>
              <a:rPr lang="es-ES" sz="3200" baseline="30000" smtClean="0"/>
              <a:t>	escolar </a:t>
            </a:r>
            <a:r>
              <a:rPr lang="es-ES" sz="3200" baseline="30000" dirty="0" smtClean="0"/>
              <a:t>esté ____________. </a:t>
            </a:r>
          </a:p>
          <a:p>
            <a:endParaRPr lang="es-ES" sz="3200" baseline="30000" dirty="0"/>
          </a:p>
          <a:p>
            <a:pPr algn="ctr"/>
            <a:r>
              <a:rPr lang="es-ES" sz="3200" b="1" baseline="30000" dirty="0" smtClean="0"/>
              <a:t>lista </a:t>
            </a:r>
            <a:r>
              <a:rPr lang="es-ES" sz="3200" b="1" baseline="30000" dirty="0"/>
              <a:t>diaria</a:t>
            </a:r>
            <a:r>
              <a:rPr lang="en-US" sz="3200" b="1" baseline="30000" dirty="0"/>
              <a:t>	</a:t>
            </a:r>
            <a:r>
              <a:rPr lang="es-ES" sz="3200" b="1" baseline="30000" dirty="0"/>
              <a:t>         qué</a:t>
            </a:r>
            <a:r>
              <a:rPr lang="en-US" sz="3200" b="1" baseline="30000" dirty="0"/>
              <a:t>	</a:t>
            </a:r>
            <a:r>
              <a:rPr lang="es-ES" sz="3200" b="1" baseline="30000" dirty="0"/>
              <a:t>         todo         seis</a:t>
            </a:r>
          </a:p>
          <a:p>
            <a:pPr algn="ctr"/>
            <a:r>
              <a:rPr lang="es-ES" sz="3200" b="1" baseline="30000" dirty="0" smtClean="0"/>
              <a:t>cuándo    </a:t>
            </a:r>
            <a:r>
              <a:rPr lang="en-US" sz="3200" b="1" baseline="30000" dirty="0"/>
              <a:t>	</a:t>
            </a:r>
            <a:r>
              <a:rPr lang="es-ES" sz="3200" b="1" baseline="30000" dirty="0"/>
              <a:t>terminada                  clave</a:t>
            </a:r>
            <a:r>
              <a:rPr lang="en-US" dirty="0" smtClean="0"/>
              <a:t>	</a:t>
            </a:r>
            <a:r>
              <a:rPr lang="es-ES" dirty="0" smtClean="0"/>
              <a:t>   </a:t>
            </a:r>
            <a:r>
              <a:rPr lang="en-US" sz="3200" b="1" baseline="30000" dirty="0" smtClean="0"/>
              <a:t>	</a:t>
            </a:r>
            <a:r>
              <a:rPr lang="es-ES" sz="3200" b="1" baseline="30000" dirty="0" smtClean="0"/>
              <a:t>positivamente </a:t>
            </a:r>
            <a:endParaRPr lang="es-ES" sz="3200" baseline="30000" dirty="0"/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232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 más poderoso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844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9331"/>
            <a:ext cx="9144000" cy="2606790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613" y="3266825"/>
            <a:ext cx="6259280" cy="2616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¡Salvo que necesite hacer ejercicio, cave donde está el oro!</a:t>
            </a:r>
            <a:endParaRPr lang="es-ES" sz="5400" i="1" dirty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7931" y="-565965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11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21" y="1015465"/>
            <a:ext cx="7291426" cy="1433062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Soluciones concretas para niños difíciles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1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Sabias palabras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24315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“Todos somos genios. Pero si uno juzga a un pez por su capacidad para trepar a un árbol, vivirá toda la vida pensando que es estúpido”.</a:t>
            </a:r>
          </a:p>
          <a:p>
            <a:pPr marL="400050" lvl="1" indent="0" algn="r">
              <a:buNone/>
            </a:pPr>
            <a:r>
              <a:rPr lang="es-ES" sz="3600" i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s-ES" sz="36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Albert Einstein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493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Comunicarse efectivamente con los maestros de su hijo.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Implementar la lista diaria de tareas escolares.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Estructurar el entorno en el hogar para ayudar a completar las tareas escolares de todos los días.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0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Antes de comenzar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4961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80712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8644"/>
            <a:ext cx="8494455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Compartir nuestro progreso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descubrió acerca de los amigos de su hijo y las situaciones familiares?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objetos son posiblemente perjudiciales para su hijo?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¿Hizo algo para reducir y controlar el uso de la tecnología por parte de su hijo?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05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774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60" y="360098"/>
            <a:ext cx="7308339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6.1: Concentrémonos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Pérdida de autoestima.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Pérdida de interés en la escuela.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43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96" y="274638"/>
            <a:ext cx="7348003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Criar niños con agallas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70319"/>
            <a:ext cx="8229600" cy="48992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niños con agallas: 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 estructurados.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Realizan las tareas.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Comprenden que el fracaso a veces es un paso necesario para el éxito.</a:t>
            </a:r>
          </a:p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(Los padres inteligentes elogian a sus hijos por sus esfuerzos).</a:t>
            </a:r>
          </a:p>
          <a:p>
            <a:pPr marL="0" indent="0">
              <a:buNone/>
            </a:pPr>
            <a:endParaRPr lang="es-ES" sz="40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146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96" y="274638"/>
            <a:ext cx="7348003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Agallas en los adultos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42663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“No es que sea muy inteligente; solo me quedo más tiempo con los problemas”.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</a:t>
            </a: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-Albert Einstein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225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858" y="274638"/>
            <a:ext cx="7686942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6.2: Motivación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Aquí se coloca el contenido necesario.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562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339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577</Words>
  <Application>Microsoft Macintosh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   Bienvenidos a:</vt:lpstr>
      <vt:lpstr>     Mejora  del rendimiento escolar</vt:lpstr>
      <vt:lpstr> Objetivos:</vt:lpstr>
      <vt:lpstr> Antes de comenzar</vt:lpstr>
      <vt:lpstr> Compartir nuestro progreso</vt:lpstr>
      <vt:lpstr> Actividad 6.1: Concentrémonos</vt:lpstr>
      <vt:lpstr> Criar niños con agallas</vt:lpstr>
      <vt:lpstr> Agallas en los adultos</vt:lpstr>
      <vt:lpstr> Actividad 6.2: Motivación</vt:lpstr>
      <vt:lpstr>Actividad 6.3: El lugar correcto</vt:lpstr>
      <vt:lpstr> Participación de los padres</vt:lpstr>
      <vt:lpstr>Comunicación con la escuela y en el hogar</vt:lpstr>
      <vt:lpstr> Actividad 6.4: Hacerlo bien</vt:lpstr>
      <vt:lpstr> Consejos de comunicación</vt:lpstr>
      <vt:lpstr>Responsabilidad de las tareas escolares</vt:lpstr>
      <vt:lpstr> Lista diaria de tareas</vt:lpstr>
      <vt:lpstr> Actividad 6.5: Control</vt:lpstr>
      <vt:lpstr>Desarrollo de la conducta de realizar las tareas escolares</vt:lpstr>
      <vt:lpstr> Actividad 6.6: Excusas</vt:lpstr>
      <vt:lpstr> Actividad 6.7: Puntos clave</vt:lpstr>
      <vt:lpstr> Lo más poderoso</vt:lpstr>
      <vt:lpstr>       Soluciones concretas para niños difíciles</vt:lpstr>
      <vt:lpstr> Sabias palabras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Welcome to:</dc:title>
  <dc:creator>Ralph Fry</dc:creator>
  <cp:lastModifiedBy>Ralph Fry</cp:lastModifiedBy>
  <cp:revision>21</cp:revision>
  <dcterms:created xsi:type="dcterms:W3CDTF">2013-12-19T19:16:34Z</dcterms:created>
  <dcterms:modified xsi:type="dcterms:W3CDTF">2014-06-17T21:33:59Z</dcterms:modified>
</cp:coreProperties>
</file>