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  <p:sldId id="275" r:id="rId19"/>
    <p:sldId id="277" r:id="rId20"/>
    <p:sldId id="278" r:id="rId21"/>
    <p:sldId id="279" r:id="rId22"/>
    <p:sldId id="280" r:id="rId23"/>
    <p:sldId id="285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7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8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99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0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9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CC38-C0E0-CB4C-8C8F-0826FE94F094}" type="datetimeFigureOut">
              <a:rPr lang="en-US" smtClean="0"/>
              <a:pPr/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4ACE-76A7-7B43-810E-D8AA2C51E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0" y="618659"/>
            <a:ext cx="9144000" cy="3050200"/>
          </a:xfrm>
          <a:prstGeom prst="doubleWave">
            <a:avLst/>
          </a:prstGeom>
          <a:gradFill>
            <a:gsLst>
              <a:gs pos="0">
                <a:schemeClr val="accent3">
                  <a:tint val="100000"/>
                  <a:shade val="100000"/>
                  <a:satMod val="130000"/>
                </a:schemeClr>
              </a:gs>
              <a:gs pos="100000">
                <a:schemeClr val="bg1"/>
              </a:gs>
              <a:gs pos="41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77" y="3668279"/>
            <a:ext cx="5767291" cy="23301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Soluciones cariñosas</a:t>
            </a:r>
            <a:endParaRPr lang="es-ES" sz="6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77" y="1689374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Bienvenidos a: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368644"/>
            <a:ext cx="9041223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5.2: Niños ocupados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Hogar: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Comunidad: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Escuela: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Iglesia: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2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98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Supervisión de actividades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278921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¿Con quién?: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¿Qué?: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¿Adónde?: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¿Cuándo?:</a:t>
            </a:r>
          </a:p>
          <a:p>
            <a:pPr marL="571500" indent="-571500">
              <a:lnSpc>
                <a:spcPct val="150000"/>
              </a:lnSpc>
              <a:buFont typeface="Arial"/>
              <a:buChar char="•"/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qué?: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57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12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5.3: Supervisión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09519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¿Con quién?: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¿Qué?: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¿Adónde?: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¿Cuándo?:</a:t>
            </a:r>
          </a:p>
          <a:p>
            <a:pPr marL="571500" indent="-571500">
              <a:lnSpc>
                <a:spcPct val="150000"/>
              </a:lnSpc>
            </a:pPr>
            <a:r>
              <a:rPr lang="es-ES" sz="40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¿Por qué?: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0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92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Responder a nuestros hijos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Seguramente sí</a:t>
            </a: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Veremos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Convénceme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Negocia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Más tarde</a:t>
            </a:r>
          </a:p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mientras viva 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5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012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Revisiones espontáneas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120366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Parte necesaria de la supervisión activa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es un problema de confianza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98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46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Medios de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comunicación y tecnología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506194"/>
            <a:ext cx="365865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Televisión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Juegos de video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Teléfonos celulares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Computadoras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Internet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Música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47" y="3068059"/>
            <a:ext cx="4876800" cy="3200400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04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374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5.4: Violencia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Juegos de video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8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Juegos de video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2043871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4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¡Los juegos de video violentos no aportan absolutamente nada bueno y constructivo</a:t>
            </a:r>
            <a:br>
              <a:rPr lang="es-ES" sz="4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un niño!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1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Estructura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45725" y="1906190"/>
            <a:ext cx="6810568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6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niños necesitan un entorno estructurado en el hogar.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1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428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5.6:</a:t>
            </a:r>
            <a:b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Actividades diarias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695"/>
            <a:ext cx="4117669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Jugar juegos de video.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Andar en bicicleta.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3886" y="1759442"/>
            <a:ext cx="391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000" i="1" dirty="0" smtClean="0">
                <a:solidFill>
                  <a:srgbClr val="0000FF"/>
                </a:solidFill>
              </a:rPr>
              <a:t>Ir a la escuela.</a:t>
            </a:r>
          </a:p>
          <a:p>
            <a:pPr marL="342900" indent="-342900">
              <a:buFont typeface="Arial"/>
              <a:buChar char="•"/>
            </a:pPr>
            <a:r>
              <a:rPr lang="es-ES" sz="2000" i="1" dirty="0" smtClean="0">
                <a:solidFill>
                  <a:srgbClr val="0000FF"/>
                </a:solidFill>
              </a:rPr>
              <a:t>Hacer su cama.</a:t>
            </a:r>
            <a:endParaRPr lang="es-ES" sz="2000" i="1" dirty="0">
              <a:solidFill>
                <a:srgbClr val="0000FF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4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950696"/>
            <a:ext cx="9225565" cy="2171739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65" y="3367099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6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Elementos básicos que funcionan</a:t>
            </a:r>
            <a:endParaRPr lang="es-ES" sz="6000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629" y="-549705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403" y="1183716"/>
            <a:ext cx="1236020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451" y="1564203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Crear estructuras </a:t>
            </a:r>
            <a:r>
              <a:rPr dirty="0"/>
              <a:t/>
            </a:r>
            <a:br>
              <a:rPr dirty="0"/>
            </a:b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para el éxito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 descr="Jenni-handonhi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15">
            <a:off x="6761072" y="1477976"/>
            <a:ext cx="2196578" cy="4942301"/>
          </a:xfrm>
          <a:prstGeom prst="rect">
            <a:avLst/>
          </a:prstGeom>
          <a:effectLst>
            <a:outerShdw blurRad="60325" dist="50800" dir="3960000" algn="tl" rotWithShape="0">
              <a:prstClr val="black">
                <a:alpha val="5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0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920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Estructura y supervisión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84498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estructura no es castigo.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 a los niños a llevar a cabo tareas constructivas.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2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466"/>
            <a:ext cx="822960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Actividad 5.7: Puntos clave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777" y="1805341"/>
            <a:ext cx="8893955" cy="421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aseline="30000" dirty="0"/>
              <a:t>1.</a:t>
            </a:r>
            <a:r>
              <a:rPr lang="en-US" sz="3200" baseline="30000" dirty="0"/>
              <a:t>	</a:t>
            </a:r>
            <a:r>
              <a:rPr lang="es-ES" sz="3200" baseline="30000" dirty="0"/>
              <a:t>La supervisión se puede describir con cinco expresiones simples:</a:t>
            </a:r>
            <a:r>
              <a:rPr lang="es-ES" dirty="0" smtClean="0"/>
              <a:t> </a:t>
            </a:r>
            <a:r>
              <a:rPr lang="es-ES" sz="3200" baseline="30000" dirty="0" smtClean="0"/>
              <a:t>Con </a:t>
            </a:r>
            <a:r>
              <a:rPr lang="es-ES" sz="3200" baseline="30000" dirty="0" smtClean="0"/>
              <a:t>	quién</a:t>
            </a:r>
            <a:r>
              <a:rPr lang="es-ES" sz="3200" baseline="30000" dirty="0" smtClean="0"/>
              <a:t>, _____________________, adónde, _________________ y por qué.</a:t>
            </a:r>
          </a:p>
          <a:p>
            <a:r>
              <a:rPr lang="es-ES" sz="3200" baseline="30000" dirty="0" smtClean="0"/>
              <a:t>2.</a:t>
            </a:r>
            <a:r>
              <a:rPr lang="en-US" sz="3200" baseline="30000" dirty="0" smtClean="0"/>
              <a:t>	</a:t>
            </a:r>
            <a:r>
              <a:rPr lang="es-ES" sz="3200" baseline="30000" dirty="0" smtClean="0"/>
              <a:t>Los padres deben hacer ____________________ ocasionalmente a sus </a:t>
            </a:r>
            <a:r>
              <a:rPr lang="es-ES" sz="3200" baseline="30000" dirty="0" smtClean="0"/>
              <a:t>	hijos</a:t>
            </a:r>
            <a:r>
              <a:rPr lang="es-ES" sz="3200" baseline="30000" dirty="0" smtClean="0"/>
              <a:t>, para asegurarse de que estén sanos y salvos.</a:t>
            </a:r>
          </a:p>
          <a:p>
            <a:r>
              <a:rPr lang="es-ES" sz="3200" baseline="30000" dirty="0"/>
              <a:t>3.</a:t>
            </a:r>
            <a:r>
              <a:rPr lang="en-US" sz="3200" baseline="30000" dirty="0"/>
              <a:t>	</a:t>
            </a:r>
            <a:r>
              <a:rPr lang="es-ES" sz="3200" baseline="30000" dirty="0"/>
              <a:t>Al indicarle a un niño que debe tomarse un tiempo para calmarse, los </a:t>
            </a:r>
            <a:r>
              <a:rPr lang="es-ES" sz="3200" baseline="30000" dirty="0" smtClean="0"/>
              <a:t>	padres </a:t>
            </a:r>
            <a:r>
              <a:rPr lang="es-ES" sz="3200" baseline="30000" dirty="0"/>
              <a:t>deben quitar todos los</a:t>
            </a:r>
            <a:r>
              <a:rPr lang="en-US" sz="3200" baseline="30000" dirty="0"/>
              <a:t>	</a:t>
            </a:r>
            <a:r>
              <a:rPr lang="es-ES" sz="3200" baseline="30000" dirty="0"/>
              <a:t>________________</a:t>
            </a:r>
            <a:r>
              <a:rPr lang="es-ES" sz="3200" baseline="30000" dirty="0" smtClean="0"/>
              <a:t> del niño.</a:t>
            </a:r>
          </a:p>
          <a:p>
            <a:r>
              <a:rPr lang="es-ES" sz="3200" baseline="30000" dirty="0"/>
              <a:t>4.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limitar el tiempo que sus hijos usan juegos de video a no </a:t>
            </a:r>
            <a:r>
              <a:rPr lang="es-ES" sz="3200" baseline="30000" dirty="0" smtClean="0"/>
              <a:t>	más </a:t>
            </a:r>
            <a:r>
              <a:rPr lang="es-ES" sz="3200" baseline="30000" dirty="0"/>
              <a:t>de </a:t>
            </a:r>
            <a:r>
              <a:rPr lang="en-US" sz="3200" baseline="30000" dirty="0"/>
              <a:t>	</a:t>
            </a:r>
            <a:r>
              <a:rPr lang="es-ES" sz="3200" baseline="30000" dirty="0"/>
              <a:t>______ hora por día.</a:t>
            </a:r>
          </a:p>
          <a:p>
            <a:r>
              <a:rPr lang="es-ES" sz="3200" baseline="30000" dirty="0"/>
              <a:t>5.</a:t>
            </a:r>
            <a:r>
              <a:rPr lang="en-US" sz="3200" baseline="30000" dirty="0"/>
              <a:t>	</a:t>
            </a:r>
            <a:r>
              <a:rPr lang="es-ES" sz="3200" baseline="30000" dirty="0"/>
              <a:t>Los padres deben usar un tiempo para calmarse autolimitado cuando los </a:t>
            </a:r>
            <a:r>
              <a:rPr lang="es-ES" sz="3200" baseline="30000" dirty="0" smtClean="0"/>
              <a:t>	niños </a:t>
            </a:r>
            <a:r>
              <a:rPr lang="es-ES" sz="3200" baseline="30000" dirty="0"/>
              <a:t>se</a:t>
            </a:r>
            <a:r>
              <a:rPr lang="en-US" sz="3200" baseline="30000" dirty="0"/>
              <a:t>	</a:t>
            </a:r>
            <a:r>
              <a:rPr lang="es-ES" sz="3200" baseline="30000" dirty="0"/>
              <a:t>______________ a completar las tareas solicitadas</a:t>
            </a:r>
            <a:r>
              <a:rPr lang="es-ES" baseline="30000" dirty="0"/>
              <a:t>.</a:t>
            </a:r>
          </a:p>
          <a:p>
            <a:pPr lvl="1"/>
            <a:endParaRPr lang="es-ES" b="1" baseline="30000" dirty="0" smtClean="0"/>
          </a:p>
          <a:p>
            <a:pPr lvl="1" algn="ctr"/>
            <a:r>
              <a:rPr lang="es-ES" sz="3200" b="1" baseline="30000" dirty="0" smtClean="0"/>
              <a:t>revisiones</a:t>
            </a:r>
            <a:r>
              <a:rPr lang="en-US" dirty="0" smtClean="0"/>
              <a:t>			</a:t>
            </a:r>
            <a:r>
              <a:rPr lang="es-ES" sz="3200" b="1" baseline="30000" dirty="0" smtClean="0"/>
              <a:t>refuerzos</a:t>
            </a:r>
            <a:r>
              <a:rPr lang="en-US" dirty="0" smtClean="0"/>
              <a:t>	</a:t>
            </a:r>
            <a:r>
              <a:rPr lang="en-US" sz="3200" b="1" baseline="30000" dirty="0" smtClean="0"/>
              <a:t>		</a:t>
            </a:r>
            <a:r>
              <a:rPr lang="es-ES" sz="3200" b="1" baseline="30000" dirty="0" smtClean="0"/>
              <a:t>qué</a:t>
            </a:r>
            <a:r>
              <a:rPr lang="en-US" dirty="0" smtClean="0"/>
              <a:t>	</a:t>
            </a:r>
            <a:r>
              <a:rPr lang="es-ES" dirty="0" smtClean="0"/>
              <a:t> </a:t>
            </a:r>
          </a:p>
          <a:p>
            <a:pPr lvl="1" algn="ctr"/>
            <a:r>
              <a:rPr lang="es-ES" sz="3200" b="1" baseline="30000" dirty="0" smtClean="0"/>
              <a:t>cuándo             niegan</a:t>
            </a:r>
            <a:r>
              <a:rPr lang="es-ES" dirty="0" smtClean="0"/>
              <a:t> </a:t>
            </a:r>
            <a:r>
              <a:rPr lang="en-US" dirty="0" smtClean="0"/>
              <a:t>		</a:t>
            </a:r>
            <a:r>
              <a:rPr lang="es-ES" sz="3200" b="1" baseline="30000" dirty="0" smtClean="0"/>
              <a:t>una</a:t>
            </a:r>
            <a:endParaRPr lang="es-ES" dirty="0"/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21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Ideas más poderosas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0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98104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-81565" y="736236"/>
            <a:ext cx="9225565" cy="2560964"/>
          </a:xfrm>
          <a:prstGeom prst="doubleWave">
            <a:avLst/>
          </a:prstGeom>
          <a:gradFill>
            <a:gsLst>
              <a:gs pos="0">
                <a:srgbClr val="3F33EC"/>
              </a:gs>
              <a:gs pos="100000">
                <a:schemeClr val="bg1"/>
              </a:gs>
              <a:gs pos="58000">
                <a:srgbClr val="9207EC"/>
              </a:gs>
            </a:gsLst>
            <a:lin ang="5460000" scaled="0"/>
          </a:gradFill>
          <a:ln>
            <a:solidFill>
              <a:srgbClr val="6600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429" y="3273891"/>
            <a:ext cx="5767291" cy="32104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ES" sz="5400" i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Preparar el terreno para el éxito educativo para toda la vida</a:t>
            </a:r>
            <a:endParaRPr lang="es-ES" sz="5400" i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311" y="-670824"/>
            <a:ext cx="1755941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200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107" y="867981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11" y="1505948"/>
            <a:ext cx="7039972" cy="843509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Mejora del rendimiento escolar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 descr="Max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89" y="829443"/>
            <a:ext cx="5249151" cy="6133416"/>
          </a:xfrm>
          <a:prstGeom prst="rect">
            <a:avLst/>
          </a:prstGeom>
          <a:effectLst>
            <a:outerShdw blurRad="50800" dist="50800" dir="1920000" algn="tl" rotWithShape="0">
              <a:prstClr val="black">
                <a:alpha val="4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726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19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Los títulos de las diapositivas van aquí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25511" y="2150964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“Al igual que su estómago,</a:t>
            </a:r>
            <a:b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niño no necesita todo</a:t>
            </a:r>
            <a:b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 que usted puede darle”</a:t>
            </a: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0" indent="0">
              <a:buNone/>
            </a:pPr>
            <a:r>
              <a:rPr lang="es-ES" sz="4000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</a:t>
            </a: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Frank A. Clark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7209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Objetivos: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779492"/>
            <a:ext cx="8896172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Discutir la necesidad de una estructura para los hijos.</a:t>
            </a:r>
          </a:p>
          <a:p>
            <a:pPr marL="571500" indent="-571500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Reconocer cómo los padres pueden ayudar a los niños a estructurar su tiempo.</a:t>
            </a:r>
          </a:p>
          <a:p>
            <a:pPr marL="571500" indent="-571500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Enumerar los elementos de la supervisión activa.</a:t>
            </a:r>
          </a:p>
          <a:p>
            <a:pPr marL="571500" indent="-571500">
              <a:buFont typeface="Arial"/>
              <a:buChar char="•"/>
            </a:pPr>
            <a:r>
              <a:rPr lang="es-ES" sz="33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Identificar las herramientas y los elementos de los medios de comunicación que pueden ser perjudiciales para los niños.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0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Antes de comenzar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Facilitador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Secretario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Cronometrador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Animadores/optimistas</a:t>
            </a:r>
          </a:p>
          <a:p>
            <a:pPr marL="0" indent="0" algn="ctr">
              <a:buNone/>
            </a:pPr>
            <a:r>
              <a:rPr lang="es-ES" sz="4000" i="1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¡No olviden cambiar de funciones!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2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274638"/>
            <a:ext cx="8904490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Compartir nuestro progreso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¿Encontró una oportunidad para darle a su hijo un mensaje ‘Yo amo’ para una decisión positiva?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¿Cómo hizo para evitar discutir con su hijo la semana pasada?</a:t>
            </a:r>
          </a:p>
          <a:p>
            <a:pPr marL="571500" indent="-571500">
              <a:buFont typeface="Arial"/>
              <a:buChar char="•"/>
            </a:pPr>
            <a:r>
              <a:rPr lang="es-ES" sz="3800" i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¿Usó </a:t>
            </a: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tiempo para calmarse autolimitado?</a:t>
            </a:r>
          </a:p>
          <a:p>
            <a:pPr marL="571500" indent="-571500">
              <a:buFont typeface="Arial"/>
              <a:buChar char="•"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sucedió?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8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411374"/>
            <a:ext cx="9041223" cy="11430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Actividad 5.1: Concentrémonos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Practicar deportes organizados.</a:t>
            </a:r>
          </a:p>
          <a:p>
            <a:pPr marL="571500" indent="-571500">
              <a:buFont typeface="Arial"/>
              <a:buChar char="•"/>
            </a:pPr>
            <a:r>
              <a:rPr lang="es-ES" sz="24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Desarrollar un pasatiempo.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274638"/>
            <a:ext cx="8853216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Ocupado, ocupado, ocupado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480556"/>
            <a:ext cx="822960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el hogar: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Desarrollar un pasatiempo.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Convertirse en un experto.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Jugar con su hijo.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Ayudar a preparar la cena.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Leerle a su hijo.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Ayudar con las tareas del hogar.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Hacer ejercicio con sus hijos.</a:t>
            </a:r>
          </a:p>
          <a:p>
            <a:pPr marL="571500" indent="-571500">
              <a:buFont typeface="Arial"/>
              <a:buChar char="•"/>
            </a:pPr>
            <a:r>
              <a:rPr lang="es-ES" sz="28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Ayudar a su hijo a convertirse en una persona que sepa resolver problemas.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10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274638"/>
            <a:ext cx="9041223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Ocupado, ocupado, ocupado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783788"/>
            <a:ext cx="82296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la comunidad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Practicar deportes organizados.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Llevar a su hijo con usted cuando se ofrezca como voluntario.</a:t>
            </a:r>
          </a:p>
          <a:p>
            <a:pPr marL="571500" indent="-571500">
              <a:buFont typeface="Arial"/>
              <a:buChar char="•"/>
            </a:pPr>
            <a:r>
              <a:rPr lang="es-ES" sz="40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Participar en asociaciones de jóvenes.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36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7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/>
          <p:cNvSpPr/>
          <p:nvPr/>
        </p:nvSpPr>
        <p:spPr>
          <a:xfrm>
            <a:off x="-81565" y="210337"/>
            <a:ext cx="9225565" cy="1381567"/>
          </a:xfrm>
          <a:prstGeom prst="doubleWave">
            <a:avLst/>
          </a:prstGeom>
          <a:gradFill flip="none" rotWithShape="1">
            <a:gsLst>
              <a:gs pos="32000">
                <a:srgbClr val="F9F815"/>
              </a:gs>
              <a:gs pos="73000">
                <a:srgbClr val="FFFFFF"/>
              </a:gs>
              <a:gs pos="0">
                <a:srgbClr val="F9AF3E"/>
              </a:gs>
            </a:gsLst>
            <a:lin ang="5400000" scaled="0"/>
            <a:tileRect/>
          </a:gradFill>
          <a:ln>
            <a:solidFill>
              <a:srgbClr val="FFFF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77" y="274638"/>
            <a:ext cx="8930128" cy="1143000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Ocupado, ocupado, ocupado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86550"/>
            <a:ext cx="8686800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la escuela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Programas y clubes extracurriculares.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Obras de teatro escolares y proyectos de limpieza.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Deportes extracurriculares.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Padres: ofrecerse como voluntario en al menos una de las opciones anteriores.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Hablar con su hijo acerca de las cosas interesantes en la escuela.</a:t>
            </a:r>
          </a:p>
          <a:p>
            <a:pPr marL="0" indent="0">
              <a:buNone/>
            </a:pPr>
            <a:r>
              <a:rPr lang="es-ES" sz="3800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 la iglesia</a:t>
            </a:r>
          </a:p>
          <a:p>
            <a:pPr marL="571500" indent="-571500">
              <a:buFont typeface="Arial"/>
              <a:buChar char="•"/>
            </a:pPr>
            <a:r>
              <a:rPr lang="es-ES" sz="2600" b="1" i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Inscribirse en grupos juveniles y proyectos de servicios a la comunidad.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887076" y="-11032"/>
            <a:ext cx="73067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114300">
              <a:bevelT w="27940" h="12700" prst="artDeco"/>
              <a:bevelB w="57150" h="38100" prst="hardEdge"/>
              <a:contourClr>
                <a:srgbClr val="DDDDDD"/>
              </a:contourClr>
            </a:sp3d>
          </a:bodyPr>
          <a:lstStyle/>
          <a:p>
            <a:r>
              <a:rPr lang="es-ES" sz="4800" b="1" spc="150" dirty="0">
                <a:ln w="11430"/>
                <a:solidFill>
                  <a:srgbClr val="F8F8F8"/>
                </a:solidFill>
                <a:effectLst>
                  <a:outerShdw blurRad="28575" dist="38100" dir="2460000" sx="101000" sy="101000" algn="tl" rotWithShape="0">
                    <a:srgbClr val="000000">
                      <a:alpha val="60000"/>
                    </a:srgbClr>
                  </a:outerShdw>
                </a:effectLst>
                <a:latin typeface="Calibri"/>
                <a:cs typeface="Calibri"/>
              </a:rPr>
              <a:t>5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02777" y="304762"/>
            <a:ext cx="123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</a:t>
            </a:r>
            <a:endParaRPr lang="es-ES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0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580</Words>
  <Application>Microsoft Macintosh PowerPoint</Application>
  <PresentationFormat>On-screen Show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    Bienvenidos a:</vt:lpstr>
      <vt:lpstr>    Crear estructuras  para el éxito</vt:lpstr>
      <vt:lpstr> Objetivos:</vt:lpstr>
      <vt:lpstr> Antes de comenzar</vt:lpstr>
      <vt:lpstr> Compartir nuestro progreso</vt:lpstr>
      <vt:lpstr>Actividad 5.1: Concentrémonos</vt:lpstr>
      <vt:lpstr> Ocupado, ocupado, ocupado</vt:lpstr>
      <vt:lpstr> Ocupado, ocupado, ocupado</vt:lpstr>
      <vt:lpstr> Ocupado, ocupado, ocupado</vt:lpstr>
      <vt:lpstr> Actividad 5.2: Niños ocupados</vt:lpstr>
      <vt:lpstr> Supervisión de actividades</vt:lpstr>
      <vt:lpstr> Actividad 5.3: Supervisión</vt:lpstr>
      <vt:lpstr>Responder a nuestros hijos</vt:lpstr>
      <vt:lpstr> Revisiones espontáneas</vt:lpstr>
      <vt:lpstr>Medios de comunicación y tecnología</vt:lpstr>
      <vt:lpstr> Actividad 5.4: Violencia</vt:lpstr>
      <vt:lpstr> Juegos de video</vt:lpstr>
      <vt:lpstr> Estructura</vt:lpstr>
      <vt:lpstr>Actividad 5.6: Actividades diarias</vt:lpstr>
      <vt:lpstr> Estructura y supervisión</vt:lpstr>
      <vt:lpstr> Actividad 5.7: Puntos clave</vt:lpstr>
      <vt:lpstr> Ideas más poderosas</vt:lpstr>
      <vt:lpstr>     Mejora del rendimiento escolar</vt:lpstr>
      <vt:lpstr>Los títulos de las diapositivas van aquí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Fry</dc:creator>
  <cp:lastModifiedBy>Ralph Fry</cp:lastModifiedBy>
  <cp:revision>23</cp:revision>
  <dcterms:created xsi:type="dcterms:W3CDTF">2013-12-19T00:25:25Z</dcterms:created>
  <dcterms:modified xsi:type="dcterms:W3CDTF">2014-06-17T21:30:17Z</dcterms:modified>
</cp:coreProperties>
</file>