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8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BDB2-7B05-2641-BA81-8DB4AA06468D}" type="datetimeFigureOut">
              <a:rPr lang="en-US" smtClean="0"/>
              <a:pPr/>
              <a:t>6/17/14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751B9-4BBF-DB4C-A74F-012A8A0A309F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91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CAD2-B6C9-514E-806B-56634A648C4A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838A-9CD3-3C4F-8FF2-6FDD8319C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3.3: Valores y normas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865937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2" y="437012"/>
            <a:ext cx="7575847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Principios que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sirven de guía en la vida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858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Incorporar nuestras normas y valores.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Comunicar nuestras expectativas.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Aclarar nuestras reglas.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44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04" y="274638"/>
            <a:ext cx="7426295" cy="11430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3.4: Principios que</a:t>
            </a:r>
            <a:b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sirven de guía en la vida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 que sirve de guía en la vida: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significa: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 que sirve de guía en la vida: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significa: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 que sirve de guía en la vida: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significa: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 que sirve de guía en la vida: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significa: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Principio que sirve de guía en la vida: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significa:</a:t>
            </a: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02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3.5: Listas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06376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Tarea escolar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134" y="1617655"/>
            <a:ext cx="38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i="1" dirty="0" smtClean="0">
                <a:solidFill>
                  <a:srgbClr val="FF0000"/>
                </a:solidFill>
              </a:rPr>
              <a:t>Mentir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29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Mensajes “yo amo”: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7815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amo. . 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Veo. . 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Siento. . 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¡Solo escuche!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8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3.6: Alentar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Siento:</a:t>
            </a:r>
          </a:p>
          <a:p>
            <a:pPr marL="0" indent="0">
              <a:buNone/>
            </a:pPr>
            <a:r>
              <a:rPr lang="es-E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Escuche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Siento:</a:t>
            </a:r>
          </a:p>
          <a:p>
            <a:pPr marL="0" indent="0">
              <a:buNone/>
            </a:pPr>
            <a:r>
              <a:rPr lang="es-E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Escuche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Veo:</a:t>
            </a:r>
          </a:p>
          <a:p>
            <a:pPr marL="0" indent="0">
              <a:buNone/>
            </a:pPr>
            <a:r>
              <a:rPr lang="es-ES" sz="20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Siento:</a:t>
            </a:r>
          </a:p>
          <a:p>
            <a:pPr marL="0" indent="0">
              <a:buNone/>
            </a:pPr>
            <a:r>
              <a:rPr lang="es-ES" sz="2400" b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Escuche</a:t>
            </a:r>
          </a:p>
          <a:p>
            <a:pPr marL="0" indent="0">
              <a:buNone/>
            </a:pPr>
            <a:endParaRPr lang="es-ES" sz="20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2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Escucha activa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9562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Siempre tiene empatía.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Busca la comprensión absoluta.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3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15" y="343006"/>
            <a:ext cx="8687057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3.7: Razones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por las cuales no escuchamos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5406" y="16002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padre está muy ocupado.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asunto del niño parece ridículo.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28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3.8: Mensajes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29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38" y="40282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pasos para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escucha activa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468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Deje de hacer lo que estaba haciendo.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Mire a la cara a su hijo.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Escuche a su hijo.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Cambie la frase o repita.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Tenga empatía.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6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5848"/>
            <a:ext cx="9225565" cy="2749607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6819316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Obtener más de lo que realmente deseamos para nuestros hijos</a:t>
            </a:r>
            <a:endParaRPr lang="es-ES" sz="5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10" y="-654564"/>
            <a:ext cx="1755941" cy="3487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61" y="109705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67" y="1313759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Alentar las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decisiones positivas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3.9: Escucha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1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377190"/>
            <a:ext cx="7348003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Cómo hacer participar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nuestros hijos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40145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¡Hay una tendencia de respaldar</a:t>
            </a:r>
            <a:b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 que ayudamos a construir!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05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6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Negociar con los niños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¡La cooperación trae</a:t>
            </a:r>
            <a:b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acuerdos entre todos!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08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72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3.10: Acuerdo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desea Joey?</a:t>
            </a:r>
          </a:p>
          <a:p>
            <a:pPr marL="742950" indent="-742950">
              <a:buFont typeface="+mj-lt"/>
              <a:buAutoNum type="arabicPeriod"/>
            </a:pPr>
            <a:endParaRPr lang="es-E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preferimos?</a:t>
            </a:r>
          </a:p>
          <a:p>
            <a:pPr marL="742950" indent="-742950">
              <a:buFont typeface="+mj-lt"/>
              <a:buAutoNum type="arabicPeriod"/>
            </a:pPr>
            <a:endParaRPr lang="es-E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¿Posibles acuerdos?</a:t>
            </a:r>
          </a:p>
          <a:p>
            <a:pPr marL="742950" indent="-742950">
              <a:buFont typeface="+mj-lt"/>
              <a:buAutoNum type="arabicPeriod"/>
            </a:pPr>
            <a:endParaRPr lang="es-E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nos haría detenernos?</a:t>
            </a:r>
          </a:p>
          <a:p>
            <a:pPr marL="742950" indent="-742950">
              <a:buFont typeface="+mj-lt"/>
              <a:buAutoNum type="arabicPeriod"/>
            </a:pPr>
            <a:endParaRPr lang="es-E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¿Con qué podemos vivir?</a:t>
            </a:r>
          </a:p>
          <a:p>
            <a:pPr marL="742950" indent="-742950">
              <a:buFont typeface="+mj-lt"/>
              <a:buAutoNum type="arabicPeriod"/>
            </a:pPr>
            <a:endParaRPr lang="es-ES" sz="16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nos haría retirarnos?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9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06" y="394282"/>
            <a:ext cx="7534788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de repaso 3.11:</a:t>
            </a:r>
            <a:b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Puntos clave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77" y="1889777"/>
            <a:ext cx="904122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En general, los niños actúan siguiendo sus ________ .</a:t>
            </a:r>
          </a:p>
          <a:p>
            <a:r>
              <a:rPr lang="es-ES" sz="3200" baseline="30000" dirty="0"/>
              <a:t>2.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deberían ______________ lo que están haciendo cuando </a:t>
            </a:r>
            <a:r>
              <a:rPr lang="es-ES" sz="3200" baseline="30000" dirty="0" smtClean="0"/>
              <a:t>	escuchan </a:t>
            </a:r>
            <a:r>
              <a:rPr lang="es-ES" sz="3200" baseline="30000" dirty="0"/>
              <a:t>a sus hijos.</a:t>
            </a:r>
          </a:p>
          <a:p>
            <a:r>
              <a:rPr lang="es-ES" sz="3200" baseline="30000" dirty="0"/>
              <a:t>3.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_______________ periódicamente sus expectativas a los </a:t>
            </a:r>
            <a:r>
              <a:rPr lang="es-ES" sz="3200" baseline="30000" dirty="0" smtClean="0"/>
              <a:t>	hijos</a:t>
            </a:r>
            <a:r>
              <a:rPr lang="es-ES" sz="3200" baseline="30000" dirty="0"/>
              <a:t>.</a:t>
            </a:r>
          </a:p>
          <a:p>
            <a:r>
              <a:rPr lang="es-ES" sz="3200" baseline="30000" dirty="0"/>
              <a:t>4.</a:t>
            </a:r>
            <a:r>
              <a:rPr lang="en-US" sz="3200" baseline="30000" dirty="0"/>
              <a:t>	</a:t>
            </a:r>
            <a:r>
              <a:rPr lang="es-ES" sz="3200" baseline="30000" dirty="0"/>
              <a:t>Los niños pueden necesitar un tiempo para calmarse ________________ , </a:t>
            </a:r>
            <a:r>
              <a:rPr lang="es-ES" sz="3200" baseline="30000" dirty="0" smtClean="0"/>
              <a:t>	para </a:t>
            </a:r>
            <a:r>
              <a:rPr lang="es-ES" sz="3200" baseline="30000" dirty="0"/>
              <a:t>motivarlos a que cumplan con un pedido o para completar una tarea </a:t>
            </a:r>
            <a:r>
              <a:rPr lang="es-ES" sz="3200" baseline="30000" dirty="0" smtClean="0"/>
              <a:t>	que </a:t>
            </a:r>
            <a:r>
              <a:rPr lang="es-ES" sz="3200" baseline="30000" dirty="0"/>
              <a:t>ven como trabajo. </a:t>
            </a:r>
          </a:p>
          <a:p>
            <a:r>
              <a:rPr lang="es-ES" sz="3200" baseline="30000" dirty="0" smtClean="0"/>
              <a:t>5.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Los padres deberían usar ____________ ___ </a:t>
            </a:r>
            <a:r>
              <a:rPr lang="es-ES" sz="3200" i="1" baseline="30000" dirty="0" smtClean="0"/>
              <a:t>amo</a:t>
            </a:r>
            <a:r>
              <a:rPr lang="es-ES" sz="3200" baseline="30000" dirty="0" smtClean="0"/>
              <a:t> para alentar las conductas 	positivas de sus hijos y para redireccionar las decisiones negativas.</a:t>
            </a:r>
            <a:endParaRPr lang="es-ES" sz="3200" i="1" baseline="30000" dirty="0"/>
          </a:p>
          <a:p>
            <a:r>
              <a:rPr lang="es-ES" dirty="0" smtClean="0"/>
              <a:t>       </a:t>
            </a:r>
            <a:r>
              <a:rPr lang="en-US" dirty="0" smtClean="0"/>
              <a:t>			</a:t>
            </a:r>
            <a:r>
              <a:rPr lang="es-ES" dirty="0" smtClean="0"/>
              <a:t> </a:t>
            </a:r>
          </a:p>
          <a:p>
            <a:pPr algn="ctr"/>
            <a:r>
              <a:rPr lang="es-ES" sz="3200" b="1" i="1" baseline="30000" dirty="0" smtClean="0"/>
              <a:t>comunicar             emociones            yo</a:t>
            </a:r>
            <a:r>
              <a:rPr lang="en-US" sz="3200" b="1" i="1" baseline="30000" dirty="0" smtClean="0"/>
              <a:t>	</a:t>
            </a:r>
            <a:r>
              <a:rPr lang="es-ES" sz="3200" b="1" i="1" baseline="30000" dirty="0" smtClean="0"/>
              <a:t>            dejar</a:t>
            </a:r>
          </a:p>
          <a:p>
            <a:pPr algn="ctr"/>
            <a:r>
              <a:rPr lang="es-ES" dirty="0" smtClean="0"/>
              <a:t>    </a:t>
            </a:r>
            <a:endParaRPr lang="es-ES" sz="3200" b="1" i="1" baseline="30000" dirty="0"/>
          </a:p>
          <a:p>
            <a:pPr algn="ctr"/>
            <a:r>
              <a:rPr lang="es-ES" sz="3200" b="1" i="1" baseline="30000" dirty="0" err="1" smtClean="0"/>
              <a:t>autolimitado</a:t>
            </a:r>
            <a:r>
              <a:rPr lang="es-ES" sz="3200" b="1" i="1" baseline="30000" dirty="0" smtClean="0"/>
              <a:t>    </a:t>
            </a:r>
            <a:r>
              <a:rPr lang="en-US" sz="3200" b="1" i="1" baseline="30000" dirty="0" smtClean="0"/>
              <a:t>	</a:t>
            </a:r>
            <a:r>
              <a:rPr lang="es-ES" sz="3200" b="1" i="1" baseline="30000" dirty="0" smtClean="0"/>
              <a:t>    mensajes        </a:t>
            </a:r>
            <a:r>
              <a:rPr lang="es-ES" dirty="0" smtClean="0"/>
              <a:t>     </a:t>
            </a:r>
            <a:r>
              <a:rPr dirty="0"/>
              <a:t/>
            </a:r>
            <a:br>
              <a:rPr dirty="0"/>
            </a:br>
            <a:endParaRPr lang="es-ES" sz="3200" baseline="30000" dirty="0"/>
          </a:p>
          <a:p>
            <a:pPr algn="ctr"/>
            <a:endParaRPr lang="es-ES" dirty="0"/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33376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19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45" y="3304977"/>
            <a:ext cx="6696695" cy="3765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58775" indent="-358775" algn="l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Enumere 5 ideas para confrontar</a:t>
            </a:r>
            <a:br>
              <a:rPr lang="es-ES" sz="2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2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conductas no deseadas.</a:t>
            </a:r>
          </a:p>
          <a:p>
            <a:pPr marL="358775" indent="-358775" algn="l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Analice por qué nuestras palabras solas no motivan a muchos niños para actuar.</a:t>
            </a:r>
          </a:p>
          <a:p>
            <a:pPr marL="358775" indent="-358775" algn="l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Explore los mensajes negativos que enviamos a nuestros hijos cuando no somos consistentes.</a:t>
            </a:r>
            <a:endParaRPr lang="es-ES" sz="2800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79" y="66768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50" y="90512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651" y="1258289"/>
            <a:ext cx="7544154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Redireccionar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las decisiones negativas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609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690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"A menudo, los niños olvidan lo que decimos, pero </a:t>
            </a:r>
            <a:r>
              <a:rPr lang="es-ES" sz="4000" b="1" i="1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nunca olvidan</a:t>
            </a:r>
            <a:br>
              <a:rPr lang="es-ES" sz="4000" b="1" i="1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b="1" i="1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cómo </a:t>
            </a: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hacemos sentir".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24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Comunicar nuestras expectativas, normas y valores.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Desarrollar mensajes “yo amo”.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Crear principios que sirvan de guía en la vida para nuestros hijos.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los componentes de la escucha activa.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1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514" y="343006"/>
            <a:ext cx="7191286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Elegir las funciones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dentro del grupo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14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  <a:endParaRPr lang="es-ES" sz="4000" b="1" i="1" dirty="0" smtClean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90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Preparémonos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528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¿Usó un tiempo para calmarse establecido?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sucedió?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93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6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3.1: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Puedo hacer lo que quiera.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Mamá y papá son mucho ruido y pocas nueces.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57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Nuestras expectativas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303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Deben comunicarse.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lo general, se cumplen.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26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94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3.2: Expectativas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579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Continuar la educación después de la escuela secundaria.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Vivir sin drogas y alcohol.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9863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50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Valores y normas familiares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320" y="209909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usar la sociedad como medida para desarrollar sus valores y normas.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69984" y="1460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38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521</Words>
  <Application>Microsoft Macintosh PowerPoint</Application>
  <PresentationFormat>On-screen Show 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Bienvenidos a:</vt:lpstr>
      <vt:lpstr>    Alentar las decisiones positivas</vt:lpstr>
      <vt:lpstr> Objetivos:</vt:lpstr>
      <vt:lpstr>Elegir las funciones dentro del grupo</vt:lpstr>
      <vt:lpstr> Preparémonos</vt:lpstr>
      <vt:lpstr>Actividad 3.1: Concentrémonos</vt:lpstr>
      <vt:lpstr> Nuestras expectativas</vt:lpstr>
      <vt:lpstr> Actividad 3.2: Expectativas</vt:lpstr>
      <vt:lpstr> Valores y normas familiares</vt:lpstr>
      <vt:lpstr> Actividad 3.3: Valores y normas</vt:lpstr>
      <vt:lpstr>Principios que sirven de guía en la vida</vt:lpstr>
      <vt:lpstr>Actividad 3.4: Principios que sirven de guía en la vida</vt:lpstr>
      <vt:lpstr> Actividad 3.5: Listas</vt:lpstr>
      <vt:lpstr> Mensajes “yo amo”:</vt:lpstr>
      <vt:lpstr> Actividad 3.6: Alentar</vt:lpstr>
      <vt:lpstr> Escucha activa</vt:lpstr>
      <vt:lpstr>Actividad 3.7: Razones por las cuales no escuchamos</vt:lpstr>
      <vt:lpstr> Actividad 3.8: Mensajes</vt:lpstr>
      <vt:lpstr>5 pasos para la escucha activa</vt:lpstr>
      <vt:lpstr> Actividad 3.9: Escucha</vt:lpstr>
      <vt:lpstr>Cómo hacer participar a nuestros hijos</vt:lpstr>
      <vt:lpstr> Negociar con los niños</vt:lpstr>
      <vt:lpstr> Actividad 3.10: Acuerdo</vt:lpstr>
      <vt:lpstr>Actividad de repaso 3.11: Puntos clave</vt:lpstr>
      <vt:lpstr> Lo más poderoso</vt:lpstr>
      <vt:lpstr>     Redireccionar las decisiones negativas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36</cp:revision>
  <dcterms:created xsi:type="dcterms:W3CDTF">2013-12-17T18:35:42Z</dcterms:created>
  <dcterms:modified xsi:type="dcterms:W3CDTF">2014-06-17T21:27:22Z</dcterms:modified>
</cp:coreProperties>
</file>