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89" r:id="rId3"/>
    <p:sldId id="290" r:id="rId4"/>
    <p:sldId id="337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626DA-DDF9-3C44-AD24-2DE6E051F763}" type="datetimeFigureOut">
              <a:rPr lang="en-US" smtClean="0"/>
              <a:pPr/>
              <a:t>6/17/14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72DA4-1814-9E45-A28F-E1AAED536092}" type="slidenum">
              <a:rPr lang="en-U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14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7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6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6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8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0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7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03B66-A5B4-C14B-BF82-AAF75012C33C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EC6C6-4552-1F4D-BA76-28724D9360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7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cariñosas</a:t>
            </a:r>
            <a:endParaRPr lang="es-E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Bienvenidos 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Tiempo para calmarse autolimitado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31110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Reconoce el hecho de que no controlamos a nuestros hijos.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Ayuda a eliminar las discusiones entre padres e hijos.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Reduce los discursos y regaños paternos.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Eficaz para lograr los pedidos paternos.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6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Elija sus batallas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15838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Reglas de tolerancia cero.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Reglas negociables.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 vuelve loco.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Dejarlo pasar.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34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2.3: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Reglas de tolerancia cero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46382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hacer la tarea escolar.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Conducta violenta.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Consumo de tabaco.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5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23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2.4: Negociables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Cuarto limpio.</a:t>
            </a:r>
          </a:p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Poner la mesa.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5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825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2.5: Me vuelve loco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Ropa sucia debajo de la cama.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8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98" y="27463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2.6: Dejarlo pasar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Cuarto inmaculado.</a:t>
            </a:r>
          </a:p>
          <a:p>
            <a:pPr marL="571500" indent="-571500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Bañarse 2 veces por día.</a:t>
            </a:r>
          </a:p>
          <a:p>
            <a:pPr marL="571500" indent="-571500">
              <a:buFont typeface="Arial"/>
              <a:buChar char="•"/>
            </a:pPr>
            <a:r>
              <a:rPr lang="es-ES" sz="28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poner los ojos en blanco cuando se enoja.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8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2.7: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Cómo piensan los niños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Habitualmente, los niños:</a:t>
            </a:r>
          </a:p>
          <a:p>
            <a:pPr marL="742950" indent="-742950">
              <a:buFont typeface="+mj-lt"/>
              <a:buAutoNum type="arabicPeriod"/>
            </a:pPr>
            <a:endParaRPr lang="es-ES" sz="8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lo general, los niños:</a:t>
            </a:r>
          </a:p>
          <a:p>
            <a:pPr marL="742950" indent="-742950">
              <a:buFont typeface="+mj-lt"/>
              <a:buAutoNum type="arabicPeriod"/>
            </a:pPr>
            <a:endParaRPr lang="es-ES" sz="8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Habitualmente, los niños:</a:t>
            </a:r>
          </a:p>
          <a:p>
            <a:pPr marL="742950" indent="-742950">
              <a:buFont typeface="+mj-lt"/>
              <a:buAutoNum type="arabicPeriod"/>
            </a:pPr>
            <a:endParaRPr lang="es-ES" sz="8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más probable que los niños:</a:t>
            </a:r>
          </a:p>
          <a:p>
            <a:pPr marL="742950" indent="-742950">
              <a:buFont typeface="+mj-lt"/>
              <a:buAutoNum type="arabicPeriod"/>
            </a:pPr>
            <a:endParaRPr lang="es-ES" sz="8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niños responden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1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2.8: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Mejor tiempo para calmarse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4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Tiempo para calmarse eficaz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4137891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lugar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pared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tiempo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cronómetro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hermanos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cantidad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2528" y="1582714"/>
            <a:ext cx="4597400" cy="52937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Arial"/>
              <a:buChar char="•"/>
            </a:pPr>
            <a:r>
              <a:rPr lang="es-E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silencio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lugar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 advertencias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Las pertenencias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Consistencia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Consistencia</a:t>
            </a:r>
          </a:p>
          <a:p>
            <a:pPr marL="571500" indent="-571500">
              <a:buFont typeface="Arial"/>
              <a:buChar char="•"/>
            </a:pPr>
            <a:r>
              <a:rPr lang="es-ES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Consistencia</a:t>
            </a:r>
          </a:p>
          <a:p>
            <a:pPr marL="571500" indent="-571500">
              <a:buFont typeface="Arial"/>
              <a:buChar char="•"/>
            </a:pPr>
            <a:endParaRPr lang="es-ES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2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Saque todo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199" y="1963060"/>
            <a:ext cx="7271658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s-E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Q.T.P.U.M</a:t>
            </a:r>
          </a:p>
          <a:p>
            <a:pPr marL="571500" indent="-571500">
              <a:buFont typeface="Arial"/>
              <a:buChar char="•"/>
            </a:pPr>
            <a:endParaRPr lang="es-ES" sz="24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s-E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</a:t>
            </a: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uitar </a:t>
            </a:r>
            <a:r>
              <a:rPr lang="es-E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odo </a:t>
            </a:r>
            <a:r>
              <a:rPr lang="es-E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 </a:t>
            </a:r>
            <a:r>
              <a:rPr lang="es-E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</a:t>
            </a: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nos </a:t>
            </a:r>
            <a:r>
              <a:rPr lang="es-ES" sz="48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inutos 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768957"/>
            <a:ext cx="9225565" cy="2365129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Preparar el terreno para</a:t>
            </a:r>
            <a:br>
              <a:rPr lang="es-ES" sz="6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6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éxito</a:t>
            </a:r>
            <a:endParaRPr lang="es-ES" sz="6600" i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103" y="-519361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45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843" y="1482646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Influencia </a:t>
            </a:r>
            <a:r>
              <a:t/>
            </a:r>
            <a:br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como padres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31" y="70128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6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ABC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Apropiado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Breve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Consistente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Diseño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9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2.9: Práctica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4514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Apropiado:</a:t>
            </a:r>
          </a:p>
          <a:p>
            <a:pPr marL="0" indent="0">
              <a:buNone/>
            </a:pPr>
            <a:endParaRPr lang="es-ES" sz="24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Breve:</a:t>
            </a:r>
          </a:p>
          <a:p>
            <a:pPr marL="0" indent="0">
              <a:buNone/>
            </a:pPr>
            <a:endParaRPr lang="es-ES" sz="24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Consistente:</a:t>
            </a:r>
          </a:p>
          <a:p>
            <a:pPr marL="0" indent="0">
              <a:buNone/>
            </a:pPr>
            <a:endParaRPr lang="es-ES" sz="24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Diseño: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59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2.10: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Decisiones negativas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Golpear.</a:t>
            </a:r>
          </a:p>
          <a:p>
            <a:pPr marL="571500" indent="-571500">
              <a:buFont typeface="Arial"/>
              <a:buChar char="•"/>
            </a:pPr>
            <a:r>
              <a:rPr lang="es-ES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Romper un juguete intencionalmente.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2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274638"/>
            <a:ext cx="7410449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2.11: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Puntos clave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275" y="1796141"/>
            <a:ext cx="8562975" cy="521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aseline="30000" dirty="0"/>
              <a:t>1.  En general, los niños actúan siguiendo sus ________.</a:t>
            </a:r>
          </a:p>
          <a:p>
            <a:r>
              <a:rPr lang="es-ES" sz="4000" baseline="30000" dirty="0"/>
              <a:t>2.  Se </a:t>
            </a:r>
            <a:r>
              <a:rPr lang="es-ES" sz="4000" baseline="30000" dirty="0" smtClean="0"/>
              <a:t>recomienda </a:t>
            </a:r>
            <a:r>
              <a:rPr lang="es-ES" sz="4000" baseline="30000" dirty="0"/>
              <a:t>que los tiempos para calmarse fijos sean </a:t>
            </a:r>
            <a:r>
              <a:rPr lang="es-ES" sz="4000" baseline="30000" dirty="0" smtClean="0"/>
              <a:t>	de </a:t>
            </a:r>
            <a:r>
              <a:rPr lang="es-ES" sz="4000" baseline="30000" dirty="0"/>
              <a:t>____ minuto por cada año de la edad del niño.</a:t>
            </a:r>
          </a:p>
          <a:p>
            <a:r>
              <a:rPr lang="es-ES" sz="4000" baseline="30000" dirty="0"/>
              <a:t>3.  Los tiempos para calmarse autolimitados están diseñados </a:t>
            </a:r>
            <a:r>
              <a:rPr lang="es-ES" sz="4000" baseline="30000" dirty="0" smtClean="0"/>
              <a:t>	para </a:t>
            </a:r>
            <a:r>
              <a:rPr lang="es-ES" sz="4000" baseline="30000" dirty="0"/>
              <a:t>que los niños </a:t>
            </a:r>
            <a:r>
              <a:rPr lang="en-US" sz="4000" baseline="30000" dirty="0"/>
              <a:t>	</a:t>
            </a:r>
            <a:r>
              <a:rPr lang="es-ES" sz="4000" baseline="30000" dirty="0"/>
              <a:t>______ los pedidos paternos.</a:t>
            </a:r>
          </a:p>
          <a:p>
            <a:r>
              <a:rPr lang="es-ES" sz="4000" baseline="30000" dirty="0"/>
              <a:t>4.  Los padres deben usar tiempos para calmarse fijos </a:t>
            </a:r>
            <a:r>
              <a:rPr lang="es-ES" sz="4000" baseline="30000" dirty="0" smtClean="0"/>
              <a:t>	_______ </a:t>
            </a:r>
            <a:r>
              <a:rPr lang="en-US" sz="4000" baseline="30000" dirty="0"/>
              <a:t>	</a:t>
            </a:r>
            <a:r>
              <a:rPr lang="es-ES" sz="4000" baseline="30000" dirty="0"/>
              <a:t>__________ que los niños deciden violar </a:t>
            </a:r>
            <a:r>
              <a:rPr lang="es-ES" sz="4000" baseline="30000"/>
              <a:t>las </a:t>
            </a:r>
            <a:r>
              <a:rPr lang="es-ES" sz="4000" baseline="30000" smtClean="0"/>
              <a:t>	reglas </a:t>
            </a:r>
            <a:r>
              <a:rPr lang="es-ES" sz="4000" baseline="30000" dirty="0"/>
              <a:t>del hogar.</a:t>
            </a:r>
          </a:p>
          <a:p>
            <a:r>
              <a:rPr lang="es-ES" sz="4000" baseline="30000" dirty="0"/>
              <a:t>5.</a:t>
            </a:r>
            <a:r>
              <a:rPr lang="en-US" sz="4000" baseline="30000" dirty="0"/>
              <a:t>	</a:t>
            </a:r>
            <a:r>
              <a:rPr lang="es-ES" sz="4000" baseline="30000" dirty="0"/>
              <a:t>La _______________ es más importante que la</a:t>
            </a:r>
            <a:r>
              <a:rPr lang="en-US" sz="4000" baseline="30000" dirty="0"/>
              <a:t>	</a:t>
            </a:r>
            <a:r>
              <a:rPr lang="es-ES" sz="4000" baseline="30000" dirty="0"/>
              <a:t>______________ del tiempo para calmarse. </a:t>
            </a:r>
          </a:p>
          <a:p>
            <a:r>
              <a:rPr lang="en-US" dirty="0" smtClean="0"/>
              <a:t>	</a:t>
            </a:r>
            <a:r>
              <a:rPr lang="es-ES" sz="3600" b="1" baseline="30000" dirty="0" smtClean="0"/>
              <a:t>emociones   consistencia      duración     negocien     cada  </a:t>
            </a:r>
            <a:r>
              <a:rPr lang="en-US" sz="3600" b="1" baseline="30000" dirty="0" smtClean="0"/>
              <a:t>				</a:t>
            </a:r>
            <a:r>
              <a:rPr lang="es-ES" sz="3600" b="1" baseline="30000" dirty="0" smtClean="0"/>
              <a:t>vez   </a:t>
            </a:r>
            <a:r>
              <a:rPr lang="en-US" sz="3600" b="1" baseline="30000" dirty="0" smtClean="0"/>
              <a:t>			</a:t>
            </a:r>
            <a:r>
              <a:rPr lang="es-ES" sz="3600" b="1" baseline="30000" dirty="0" smtClean="0"/>
              <a:t>un    </a:t>
            </a:r>
            <a:r>
              <a:rPr lang="en-US" sz="3600" b="1" baseline="30000" dirty="0" smtClean="0"/>
              <a:t>		</a:t>
            </a:r>
            <a:r>
              <a:rPr lang="es-ES" sz="3600" b="1" baseline="30000" dirty="0" smtClean="0"/>
              <a:t> cumplan</a:t>
            </a:r>
            <a:endParaRPr lang="es-ES" sz="3600" baseline="30000" dirty="0"/>
          </a:p>
          <a:p>
            <a:endParaRPr lang="es-ES" dirty="0"/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8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060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2.11: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 más poderoso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Consistencia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7363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605848"/>
            <a:ext cx="9225565" cy="2749607"/>
          </a:xfrm>
          <a:prstGeom prst="doubleWave">
            <a:avLst/>
          </a:prstGeom>
          <a:gradFill>
            <a:gsLst>
              <a:gs pos="39000">
                <a:srgbClr val="5AE80E"/>
              </a:gs>
              <a:gs pos="99000">
                <a:schemeClr val="accent6">
                  <a:lumMod val="40000"/>
                  <a:lumOff val="60000"/>
                </a:schemeClr>
              </a:gs>
              <a:gs pos="10000">
                <a:srgbClr val="489653"/>
              </a:gs>
            </a:gsLst>
            <a:lin ang="5400000" scaled="0"/>
          </a:gradFill>
          <a:ln>
            <a:solidFill>
              <a:srgbClr val="008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5400" i="1" dirty="0" smtClean="0">
                <a:ln w="1905"/>
                <a:solidFill>
                  <a:srgbClr val="81FF1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Obtener más de lo que realmente deseamos para nuestros hijos</a:t>
            </a:r>
            <a:endParaRPr lang="es-ES" sz="5400" i="1" dirty="0">
              <a:ln w="1905"/>
              <a:solidFill>
                <a:srgbClr val="81FF1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10" y="-654564"/>
            <a:ext cx="1755941" cy="34871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3</a:t>
            </a:r>
            <a:endParaRPr lang="es-E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225" y="1036957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105" y="1494443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Alentar las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decisiones positivas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7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Objetivos: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54201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Discutir la diferencia entre influencia y control.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Reconocer cómo piensan y actúan los niños.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Identificar las reglas en el hogar.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Describir estrategias de crianza eficaces para reducir conductas no deseadas.</a:t>
            </a: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3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Antes de comenzar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54201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Facilitador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Secretario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Cronometrador</a:t>
            </a:r>
          </a:p>
          <a:p>
            <a:pPr marL="571500" indent="-571500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Animadores/optimistas</a:t>
            </a:r>
          </a:p>
          <a:p>
            <a:pPr marL="0" indent="0" algn="ctr">
              <a:buNone/>
            </a:pPr>
            <a:r>
              <a:rPr lang="es-ES" sz="3600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¡No olviden cambiar de funciones!</a:t>
            </a:r>
            <a:endParaRPr lang="es-ES" sz="36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s-ES" sz="36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5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Preparación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92747"/>
            <a:ext cx="8229600" cy="2163617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¡Compartamos nuestro progreso!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8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30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2.1: Concentrémonos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15838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24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Maestros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24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Personas que trabajan en guarderías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9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Respeto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00383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“Un niño al que se le permite faltarle el respeto a sus padres no tendrá respeto verdadero por nadie”.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	</a:t>
            </a: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Billy Graham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40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Influencia vs. control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38929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controlan los padres?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89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76571"/>
          </a:xfrm>
          <a:prstGeom prst="doubleWave">
            <a:avLst/>
          </a:prstGeom>
          <a:gradFill flip="none" rotWithShape="1">
            <a:gsLst>
              <a:gs pos="21000">
                <a:srgbClr val="FF9829"/>
              </a:gs>
              <a:gs pos="82000">
                <a:srgbClr val="FFFFFF"/>
              </a:gs>
              <a:gs pos="46000">
                <a:srgbClr val="FFFF00"/>
              </a:gs>
              <a:gs pos="0">
                <a:srgbClr val="FF7B34"/>
              </a:gs>
            </a:gsLst>
            <a:lin ang="5640000" scaled="0"/>
            <a:tileRect/>
          </a:gradFill>
          <a:ln>
            <a:solidFill>
              <a:srgbClr val="FF66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Influencia vs. control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546931"/>
            <a:ext cx="8229600" cy="4525963"/>
          </a:xfrm>
          <a:effectLst>
            <a:outerShdw blurRad="38100" dist="25400" dir="2700000" algn="tl" rotWithShape="0">
              <a:prstClr val="black">
                <a:alpha val="7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¡Los padres controlan las cosas,</a:t>
            </a:r>
            <a:b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a los hijos!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777447" y="46118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2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64289" y="291934"/>
            <a:ext cx="104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4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435</Words>
  <Application>Microsoft Macintosh PowerPoint</Application>
  <PresentationFormat>On-screen Show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     Bienvenidos a:</vt:lpstr>
      <vt:lpstr>Influencia  como padres</vt:lpstr>
      <vt:lpstr> Objetivos:</vt:lpstr>
      <vt:lpstr> Antes de comenzar</vt:lpstr>
      <vt:lpstr>Preparación</vt:lpstr>
      <vt:lpstr> Actividad 2.1: Concentrémonos</vt:lpstr>
      <vt:lpstr> Respeto</vt:lpstr>
      <vt:lpstr> Influencia vs. control</vt:lpstr>
      <vt:lpstr> Influencia vs. control</vt:lpstr>
      <vt:lpstr> Tiempo para calmarse autolimitado</vt:lpstr>
      <vt:lpstr> Elija sus batallas</vt:lpstr>
      <vt:lpstr>Actividad 2.3: Reglas de tolerancia cero</vt:lpstr>
      <vt:lpstr> Actividad 2.4: Negociables</vt:lpstr>
      <vt:lpstr> Actividad 2.5: Me vuelve loco</vt:lpstr>
      <vt:lpstr>Actividad 2.6: Dejarlo pasar</vt:lpstr>
      <vt:lpstr>Actividad 2.7: Cómo piensan los niños</vt:lpstr>
      <vt:lpstr>Actividad 2.8: Mejor tiempo para calmarse</vt:lpstr>
      <vt:lpstr>Tiempo para calmarse eficaz</vt:lpstr>
      <vt:lpstr> Saque todo</vt:lpstr>
      <vt:lpstr> ABC</vt:lpstr>
      <vt:lpstr> Actividad 2.9: Práctica</vt:lpstr>
      <vt:lpstr>Actividad 2.10: Decisiones negativas</vt:lpstr>
      <vt:lpstr>Actividad 2.11: Puntos clave</vt:lpstr>
      <vt:lpstr>Actividad 2.11: Lo más poderoso</vt:lpstr>
      <vt:lpstr>    Alentar las decisiones positivas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Ralph Fry</cp:lastModifiedBy>
  <cp:revision>35</cp:revision>
  <dcterms:created xsi:type="dcterms:W3CDTF">2013-12-08T23:11:43Z</dcterms:created>
  <dcterms:modified xsi:type="dcterms:W3CDTF">2014-06-17T21:13:59Z</dcterms:modified>
</cp:coreProperties>
</file>