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2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A542-1936-3E41-8639-3AEFC164003B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62BF-6A0D-714F-A704-E2133DD9B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62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A542-1936-3E41-8639-3AEFC164003B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62BF-6A0D-714F-A704-E2133DD9B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60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A542-1936-3E41-8639-3AEFC164003B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62BF-6A0D-714F-A704-E2133DD9B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57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A542-1936-3E41-8639-3AEFC164003B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62BF-6A0D-714F-A704-E2133DD9B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0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A542-1936-3E41-8639-3AEFC164003B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62BF-6A0D-714F-A704-E2133DD9B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3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A542-1936-3E41-8639-3AEFC164003B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62BF-6A0D-714F-A704-E2133DD9B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5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A542-1936-3E41-8639-3AEFC164003B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62BF-6A0D-714F-A704-E2133DD9B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2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A542-1936-3E41-8639-3AEFC164003B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62BF-6A0D-714F-A704-E2133DD9B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83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A542-1936-3E41-8639-3AEFC164003B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62BF-6A0D-714F-A704-E2133DD9B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4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A542-1936-3E41-8639-3AEFC164003B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62BF-6A0D-714F-A704-E2133DD9B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89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A542-1936-3E41-8639-3AEFC164003B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62BF-6A0D-714F-A704-E2133DD9B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80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1A542-1936-3E41-8639-3AEFC164003B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E62BF-6A0D-714F-A704-E2133DD9B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37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0" y="618659"/>
            <a:ext cx="9144000" cy="3050200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77" y="3668279"/>
            <a:ext cx="5767291" cy="23301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s-ES" sz="6600" i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Soluciones cariñosas</a:t>
            </a:r>
            <a:endParaRPr lang="es-ES" sz="6600" i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Jenni-handonh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15">
            <a:off x="6761072" y="1477976"/>
            <a:ext cx="2196578" cy="4942301"/>
          </a:xfrm>
          <a:prstGeom prst="rect">
            <a:avLst/>
          </a:prstGeom>
          <a:effectLst>
            <a:outerShdw blurRad="60325" dist="50800" dir="3960000" algn="tl" rotWithShape="0">
              <a:prstClr val="black">
                <a:alpha val="57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777" y="1689374"/>
            <a:ext cx="7039972" cy="843509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Bienvenidos a: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466413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37441"/>
          </a:xfrm>
          <a:prstGeom prst="doubleWave">
            <a:avLst/>
          </a:prstGeom>
          <a:gradFill>
            <a:gsLst>
              <a:gs pos="45000">
                <a:srgbClr val="33578F"/>
              </a:gs>
              <a:gs pos="100000">
                <a:schemeClr val="accent3">
                  <a:lumMod val="60000"/>
                  <a:lumOff val="40000"/>
                </a:schemeClr>
              </a:gs>
              <a:gs pos="0">
                <a:srgbClr val="03294C"/>
              </a:gs>
            </a:gsLst>
            <a:lin ang="5700000" scaled="0"/>
          </a:gradFill>
          <a:ln>
            <a:solidFill>
              <a:srgbClr val="00009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Reagrupamiento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8100" y="1739900"/>
            <a:ext cx="92710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4000" i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Elijan nuevas funciones dentro del grupo. Luego, realicen las presentaciones.</a:t>
            </a:r>
          </a:p>
          <a:p>
            <a:pPr marL="571500" indent="-571500"/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Nombre</a:t>
            </a:r>
          </a:p>
          <a:p>
            <a:pPr marL="571500" indent="-571500"/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Nombres y edades de sus hijos</a:t>
            </a:r>
          </a:p>
          <a:p>
            <a:pPr marL="571500" indent="-571500"/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Preocupaciones actuales</a:t>
            </a:r>
          </a:p>
          <a:p>
            <a:pPr marL="571500" indent="-571500"/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 que espera obtener del</a:t>
            </a:r>
            <a:b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proceso del grupo de apoyo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857155" y="-11032"/>
            <a:ext cx="103283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 smtClean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10</a:t>
            </a:r>
            <a:endParaRPr lang="es-ES" sz="4800" b="1" spc="150" dirty="0">
              <a:ln w="11430"/>
              <a:solidFill>
                <a:srgbClr val="F8F8F8"/>
              </a:solidFill>
              <a:effectLst>
                <a:outerShdw blurRad="28575" dist="38100" dir="2460000" sx="101000" sy="101000" algn="tl" rotWithShape="0">
                  <a:srgbClr val="000000">
                    <a:alpha val="6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058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37441"/>
          </a:xfrm>
          <a:prstGeom prst="doubleWave">
            <a:avLst/>
          </a:prstGeom>
          <a:gradFill>
            <a:gsLst>
              <a:gs pos="45000">
                <a:srgbClr val="33578F"/>
              </a:gs>
              <a:gs pos="100000">
                <a:schemeClr val="accent3">
                  <a:lumMod val="60000"/>
                  <a:lumOff val="40000"/>
                </a:schemeClr>
              </a:gs>
              <a:gs pos="0">
                <a:srgbClr val="03294C"/>
              </a:gs>
            </a:gsLst>
            <a:lin ang="5700000" scaled="0"/>
          </a:gradFill>
          <a:ln>
            <a:solidFill>
              <a:srgbClr val="00009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1552"/>
            <a:ext cx="8229600" cy="1143000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Actividad 10.4: Preparación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11200" y="233680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s-ES" sz="4000" i="1" dirty="0" smtClean="0">
                <a:ln w="1905"/>
                <a:solidFill>
                  <a:srgbClr val="19305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¿Cuándo y dónde se reunirán?</a:t>
            </a:r>
            <a:endParaRPr lang="es-ES" sz="4000" i="1" dirty="0">
              <a:ln w="1905"/>
              <a:solidFill>
                <a:srgbClr val="19305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857155" y="-11032"/>
            <a:ext cx="103283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 smtClean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10</a:t>
            </a:r>
            <a:endParaRPr lang="es-ES" sz="4800" b="1" spc="150" dirty="0">
              <a:ln w="11430"/>
              <a:solidFill>
                <a:srgbClr val="F8F8F8"/>
              </a:solidFill>
              <a:effectLst>
                <a:outerShdw blurRad="28575" dist="38100" dir="2460000" sx="101000" sy="101000" algn="tl" rotWithShape="0">
                  <a:srgbClr val="000000">
                    <a:alpha val="6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288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37441"/>
          </a:xfrm>
          <a:prstGeom prst="doubleWave">
            <a:avLst/>
          </a:prstGeom>
          <a:gradFill>
            <a:gsLst>
              <a:gs pos="45000">
                <a:srgbClr val="33578F"/>
              </a:gs>
              <a:gs pos="100000">
                <a:schemeClr val="accent3">
                  <a:lumMod val="60000"/>
                  <a:lumOff val="40000"/>
                </a:schemeClr>
              </a:gs>
              <a:gs pos="0">
                <a:srgbClr val="03294C"/>
              </a:gs>
            </a:gsLst>
            <a:lin ang="5700000" scaled="0"/>
          </a:gradFill>
          <a:ln>
            <a:solidFill>
              <a:srgbClr val="00009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100" y="419920"/>
            <a:ext cx="8229600" cy="1143000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Actividad 10.5: Conexiones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338797" y="2095500"/>
            <a:ext cx="7476207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5400" i="1" dirty="0" smtClean="0">
                <a:ln w="1905"/>
                <a:solidFill>
                  <a:srgbClr val="19305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Intercambiemos </a:t>
            </a:r>
          </a:p>
          <a:p>
            <a:pPr marL="0" indent="0">
              <a:buNone/>
            </a:pPr>
            <a:r>
              <a:rPr lang="es-ES" sz="5400" i="1" dirty="0" smtClean="0">
                <a:ln w="1905"/>
                <a:solidFill>
                  <a:srgbClr val="19305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números de teléfono.</a:t>
            </a:r>
          </a:p>
          <a:p>
            <a:pPr marL="0" indent="0">
              <a:buNone/>
            </a:pPr>
            <a:endParaRPr lang="es-ES" sz="5400" i="1" dirty="0" smtClean="0">
              <a:ln w="1905"/>
              <a:solidFill>
                <a:srgbClr val="6C403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857155" y="-11032"/>
            <a:ext cx="103283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 smtClean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10</a:t>
            </a:r>
            <a:endParaRPr lang="es-ES" sz="4800" b="1" spc="150" dirty="0">
              <a:ln w="11430"/>
              <a:solidFill>
                <a:srgbClr val="F8F8F8"/>
              </a:solidFill>
              <a:effectLst>
                <a:outerShdw blurRad="28575" dist="38100" dir="2460000" sx="101000" sy="101000" algn="tl" rotWithShape="0">
                  <a:srgbClr val="000000">
                    <a:alpha val="6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489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37441"/>
          </a:xfrm>
          <a:prstGeom prst="doubleWave">
            <a:avLst/>
          </a:prstGeom>
          <a:gradFill>
            <a:gsLst>
              <a:gs pos="45000">
                <a:srgbClr val="33578F"/>
              </a:gs>
              <a:gs pos="100000">
                <a:schemeClr val="accent3">
                  <a:lumMod val="60000"/>
                  <a:lumOff val="40000"/>
                </a:schemeClr>
              </a:gs>
              <a:gs pos="0">
                <a:srgbClr val="03294C"/>
              </a:gs>
            </a:gsLst>
            <a:lin ang="5700000" scaled="0"/>
          </a:gradFill>
          <a:ln>
            <a:solidFill>
              <a:srgbClr val="00009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Trabajo en grupos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09550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Derecho a pasar</a:t>
            </a:r>
          </a:p>
          <a:p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Límites de tiempo</a:t>
            </a:r>
          </a:p>
          <a:p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Democracia</a:t>
            </a:r>
          </a:p>
          <a:p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Escucha activa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857155" y="-11032"/>
            <a:ext cx="103283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 smtClean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10</a:t>
            </a:r>
            <a:endParaRPr lang="es-ES" sz="4800" b="1" spc="150" dirty="0">
              <a:ln w="11430"/>
              <a:solidFill>
                <a:srgbClr val="F8F8F8"/>
              </a:solidFill>
              <a:effectLst>
                <a:outerShdw blurRad="28575" dist="38100" dir="2460000" sx="101000" sy="101000" algn="tl" rotWithShape="0">
                  <a:srgbClr val="000000">
                    <a:alpha val="6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319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37441"/>
          </a:xfrm>
          <a:prstGeom prst="doubleWave">
            <a:avLst/>
          </a:prstGeom>
          <a:gradFill>
            <a:gsLst>
              <a:gs pos="45000">
                <a:srgbClr val="33578F"/>
              </a:gs>
              <a:gs pos="100000">
                <a:schemeClr val="accent3">
                  <a:lumMod val="60000"/>
                  <a:lumOff val="40000"/>
                </a:schemeClr>
              </a:gs>
              <a:gs pos="0">
                <a:srgbClr val="03294C"/>
              </a:gs>
            </a:gsLst>
            <a:lin ang="5700000" scaled="0"/>
          </a:gradFill>
          <a:ln>
            <a:solidFill>
              <a:srgbClr val="00009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Consejos sabios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lnSpc>
                <a:spcPct val="150000"/>
              </a:lnSpc>
            </a:pPr>
            <a:r>
              <a:rPr lang="es-ES" sz="4400" b="1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</a:t>
            </a:r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ispuesto</a:t>
            </a:r>
          </a:p>
          <a:p>
            <a:pPr marL="571500" indent="-571500">
              <a:lnSpc>
                <a:spcPct val="150000"/>
              </a:lnSpc>
            </a:pPr>
            <a:r>
              <a:rPr lang="es-ES" sz="4000" b="1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nformado</a:t>
            </a:r>
          </a:p>
          <a:p>
            <a:pPr marL="571500" indent="-571500">
              <a:lnSpc>
                <a:spcPct val="150000"/>
              </a:lnSpc>
            </a:pPr>
            <a:r>
              <a:rPr lang="es-ES" sz="4000" b="1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É</a:t>
            </a:r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xito</a:t>
            </a:r>
          </a:p>
          <a:p>
            <a:pPr marL="571500" indent="-571500">
              <a:lnSpc>
                <a:spcPct val="150000"/>
              </a:lnSpc>
            </a:pPr>
            <a:r>
              <a:rPr lang="es-ES" sz="4000" b="1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mpatía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857155" y="-11032"/>
            <a:ext cx="103283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 smtClean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10</a:t>
            </a:r>
            <a:endParaRPr lang="es-ES" sz="4800" b="1" spc="150" dirty="0">
              <a:ln w="11430"/>
              <a:solidFill>
                <a:srgbClr val="F8F8F8"/>
              </a:solidFill>
              <a:effectLst>
                <a:outerShdw blurRad="28575" dist="38100" dir="2460000" sx="101000" sy="101000" algn="tl" rotWithShape="0">
                  <a:srgbClr val="000000">
                    <a:alpha val="6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536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37441"/>
          </a:xfrm>
          <a:prstGeom prst="doubleWave">
            <a:avLst/>
          </a:prstGeom>
          <a:gradFill>
            <a:gsLst>
              <a:gs pos="45000">
                <a:srgbClr val="33578F"/>
              </a:gs>
              <a:gs pos="100000">
                <a:schemeClr val="accent3">
                  <a:lumMod val="60000"/>
                  <a:lumOff val="40000"/>
                </a:schemeClr>
              </a:gs>
              <a:gs pos="0">
                <a:srgbClr val="03294C"/>
              </a:gs>
            </a:gsLst>
            <a:lin ang="5700000" scaled="0"/>
          </a:gradFill>
          <a:ln>
            <a:solidFill>
              <a:srgbClr val="00009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3538"/>
            <a:ext cx="8686800" cy="1143000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Actividad 10.6:</a:t>
            </a:r>
            <a:b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Consejos sabios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8910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742950" indent="-742950">
              <a:lnSpc>
                <a:spcPct val="140000"/>
              </a:lnSpc>
              <a:buFont typeface="+mj-lt"/>
              <a:buAutoNum type="arabicPeriod"/>
            </a:pPr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Sí/No</a:t>
            </a: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</a:t>
            </a:r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¿Por qué?</a:t>
            </a:r>
          </a:p>
          <a:p>
            <a:pPr marL="742950" indent="-742950">
              <a:lnSpc>
                <a:spcPct val="140000"/>
              </a:lnSpc>
              <a:buFont typeface="+mj-lt"/>
              <a:buAutoNum type="arabicPeriod"/>
            </a:pPr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Sí/No</a:t>
            </a: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</a:t>
            </a:r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¿Por qué?</a:t>
            </a:r>
          </a:p>
          <a:p>
            <a:pPr marL="742950" indent="-742950">
              <a:lnSpc>
                <a:spcPct val="140000"/>
              </a:lnSpc>
              <a:buFont typeface="+mj-lt"/>
              <a:buAutoNum type="arabicPeriod"/>
            </a:pPr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Sí/No</a:t>
            </a: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</a:t>
            </a:r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¿Por qué?</a:t>
            </a:r>
          </a:p>
          <a:p>
            <a:pPr marL="742950" indent="-742950">
              <a:lnSpc>
                <a:spcPct val="140000"/>
              </a:lnSpc>
              <a:buFont typeface="+mj-lt"/>
              <a:buAutoNum type="arabicPeriod"/>
            </a:pPr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Sí/No</a:t>
            </a: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</a:t>
            </a:r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¿Por qué?</a:t>
            </a:r>
          </a:p>
          <a:p>
            <a:pPr marL="742950" indent="-742950">
              <a:lnSpc>
                <a:spcPct val="140000"/>
              </a:lnSpc>
              <a:buFont typeface="+mj-lt"/>
              <a:buAutoNum type="arabicPeriod"/>
            </a:pPr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Sí/No</a:t>
            </a: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</a:t>
            </a:r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¿Por qué?</a:t>
            </a:r>
            <a:endParaRPr lang="es-ES" sz="4000" i="1" dirty="0">
              <a:ln w="1905"/>
              <a:solidFill>
                <a:srgbClr val="6C403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857155" y="-11032"/>
            <a:ext cx="103283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 smtClean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10</a:t>
            </a:r>
            <a:endParaRPr lang="es-ES" sz="4800" b="1" spc="150" dirty="0">
              <a:ln w="11430"/>
              <a:solidFill>
                <a:srgbClr val="F8F8F8"/>
              </a:solidFill>
              <a:effectLst>
                <a:outerShdw blurRad="28575" dist="38100" dir="2460000" sx="101000" sy="101000" algn="tl" rotWithShape="0">
                  <a:srgbClr val="000000">
                    <a:alpha val="6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304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37441"/>
          </a:xfrm>
          <a:prstGeom prst="doubleWave">
            <a:avLst/>
          </a:prstGeom>
          <a:gradFill>
            <a:gsLst>
              <a:gs pos="45000">
                <a:srgbClr val="33578F"/>
              </a:gs>
              <a:gs pos="100000">
                <a:schemeClr val="accent3">
                  <a:lumMod val="60000"/>
                  <a:lumOff val="40000"/>
                </a:schemeClr>
              </a:gs>
              <a:gs pos="0">
                <a:srgbClr val="03294C"/>
              </a:gs>
            </a:gsLst>
            <a:lin ang="5700000" scaled="0"/>
          </a:gradFill>
          <a:ln>
            <a:solidFill>
              <a:srgbClr val="00009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58" y="350838"/>
            <a:ext cx="8509041" cy="1143000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Actividad 10.7: Confidencialidad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09550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Recuerde: en la Unidad 1 señalamos: “Lo que sucede en Las Vegas, se queda en Las Vegas”. </a:t>
            </a:r>
          </a:p>
          <a:p>
            <a:pPr marL="0" indent="0">
              <a:buNone/>
            </a:pPr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Ahora es su grupo.</a:t>
            </a:r>
            <a:b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¿Cómo desea que trabaje?</a:t>
            </a:r>
          </a:p>
          <a:p>
            <a:pPr marL="0" indent="0">
              <a:buNone/>
            </a:pPr>
            <a:endParaRPr lang="es-ES" sz="4000" i="1" dirty="0" smtClean="0">
              <a:ln w="1905"/>
              <a:solidFill>
                <a:srgbClr val="6C403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857155" y="-11032"/>
            <a:ext cx="103283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 smtClean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10</a:t>
            </a:r>
            <a:endParaRPr lang="es-ES" sz="4800" b="1" spc="150" dirty="0">
              <a:ln w="11430"/>
              <a:solidFill>
                <a:srgbClr val="F8F8F8"/>
              </a:solidFill>
              <a:effectLst>
                <a:outerShdw blurRad="28575" dist="38100" dir="2460000" sx="101000" sy="101000" algn="tl" rotWithShape="0">
                  <a:srgbClr val="000000">
                    <a:alpha val="6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614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37441"/>
          </a:xfrm>
          <a:prstGeom prst="doubleWave">
            <a:avLst/>
          </a:prstGeom>
          <a:gradFill>
            <a:gsLst>
              <a:gs pos="45000">
                <a:srgbClr val="33578F"/>
              </a:gs>
              <a:gs pos="100000">
                <a:schemeClr val="accent3">
                  <a:lumMod val="60000"/>
                  <a:lumOff val="40000"/>
                </a:schemeClr>
              </a:gs>
              <a:gs pos="0">
                <a:srgbClr val="03294C"/>
              </a:gs>
            </a:gsLst>
            <a:lin ang="5700000" scaled="0"/>
          </a:gradFill>
          <a:ln>
            <a:solidFill>
              <a:srgbClr val="00009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Recomendaciones: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3830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lnSpc>
                <a:spcPct val="150000"/>
              </a:lnSpc>
            </a:pPr>
            <a:r>
              <a:rPr lang="es-ES" sz="38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Comiencen las reuniones puntualmente.</a:t>
            </a:r>
          </a:p>
          <a:p>
            <a:pPr marL="571500" indent="-571500">
              <a:lnSpc>
                <a:spcPct val="150000"/>
              </a:lnSpc>
            </a:pPr>
            <a:r>
              <a:rPr lang="es-ES" sz="38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Siéntense en círculos, no en mesas.</a:t>
            </a:r>
          </a:p>
          <a:p>
            <a:pPr marL="571500" indent="-571500">
              <a:lnSpc>
                <a:spcPct val="150000"/>
              </a:lnSpc>
            </a:pPr>
            <a:r>
              <a:rPr lang="es-ES" sz="38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Terminen las reuniones puntualmente.</a:t>
            </a:r>
          </a:p>
          <a:p>
            <a:pPr marL="571500" indent="-571500">
              <a:lnSpc>
                <a:spcPct val="150000"/>
              </a:lnSpc>
            </a:pPr>
            <a:r>
              <a:rPr lang="es-ES" sz="38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Usen el formato de grupo de apoyo. 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857155" y="-11032"/>
            <a:ext cx="103283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 smtClean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10</a:t>
            </a:r>
            <a:endParaRPr lang="es-ES" sz="4800" b="1" spc="150" dirty="0">
              <a:ln w="11430"/>
              <a:solidFill>
                <a:srgbClr val="F8F8F8"/>
              </a:solidFill>
              <a:effectLst>
                <a:outerShdw blurRad="28575" dist="38100" dir="2460000" sx="101000" sy="101000" algn="tl" rotWithShape="0">
                  <a:srgbClr val="000000">
                    <a:alpha val="6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809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37441"/>
          </a:xfrm>
          <a:prstGeom prst="doubleWave">
            <a:avLst/>
          </a:prstGeom>
          <a:gradFill>
            <a:gsLst>
              <a:gs pos="45000">
                <a:srgbClr val="33578F"/>
              </a:gs>
              <a:gs pos="100000">
                <a:schemeClr val="accent3">
                  <a:lumMod val="60000"/>
                  <a:lumOff val="40000"/>
                </a:schemeClr>
              </a:gs>
              <a:gs pos="0">
                <a:srgbClr val="03294C"/>
              </a:gs>
            </a:gsLst>
            <a:lin ang="5700000" scaled="0"/>
          </a:gradFill>
          <a:ln>
            <a:solidFill>
              <a:srgbClr val="00009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0098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Actividad 10.8:</a:t>
            </a:r>
            <a:b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Puntos clave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baseline="30000" dirty="0" smtClean="0"/>
              <a:t>1.</a:t>
            </a:r>
            <a:r>
              <a:rPr lang="en-US" baseline="30000" dirty="0" smtClean="0"/>
              <a:t>	</a:t>
            </a:r>
            <a:r>
              <a:rPr lang="es-ES" baseline="30000" dirty="0" smtClean="0"/>
              <a:t>Los </a:t>
            </a:r>
            <a:r>
              <a:rPr lang="es-ES" baseline="30000" dirty="0" smtClean="0"/>
              <a:t>padres deben decirles a sus hijos cuánto los aman todos los </a:t>
            </a:r>
            <a:r>
              <a:rPr lang="es-ES" baseline="30000" dirty="0" smtClean="0"/>
              <a:t>	___________________</a:t>
            </a:r>
            <a:r>
              <a:rPr lang="es-ES" baseline="30000" dirty="0" smtClean="0"/>
              <a:t>.</a:t>
            </a:r>
          </a:p>
          <a:p>
            <a:pPr marL="0" indent="0">
              <a:buNone/>
            </a:pPr>
            <a:r>
              <a:rPr lang="es-ES" baseline="30000" dirty="0" smtClean="0"/>
              <a:t>2</a:t>
            </a:r>
            <a:r>
              <a:rPr lang="es-ES" baseline="30000" dirty="0" smtClean="0"/>
              <a:t>.</a:t>
            </a:r>
            <a:r>
              <a:rPr lang="en-US" baseline="30000" dirty="0" smtClean="0"/>
              <a:t>	</a:t>
            </a:r>
            <a:r>
              <a:rPr lang="es-ES" baseline="30000" dirty="0" smtClean="0"/>
              <a:t>Con hijos de carácter fuerte, es posible que las técnicas tradicionales </a:t>
            </a:r>
            <a:r>
              <a:rPr lang="es-ES" baseline="30000" dirty="0" smtClean="0"/>
              <a:t>	de </a:t>
            </a:r>
            <a:r>
              <a:rPr lang="es-ES" baseline="30000" dirty="0" smtClean="0"/>
              <a:t>enseñanza o crianza no __________________________.</a:t>
            </a:r>
          </a:p>
          <a:p>
            <a:pPr marL="0" indent="0">
              <a:buNone/>
            </a:pPr>
            <a:r>
              <a:rPr lang="es-ES" baseline="30000" dirty="0" smtClean="0"/>
              <a:t>3.</a:t>
            </a:r>
            <a:r>
              <a:rPr lang="en-US" baseline="30000" dirty="0" smtClean="0"/>
              <a:t>	</a:t>
            </a:r>
            <a:r>
              <a:rPr lang="es-ES" baseline="30000" dirty="0" smtClean="0"/>
              <a:t>Las consecuencias de corto plazo son más eficaces porque se </a:t>
            </a:r>
            <a:r>
              <a:rPr lang="es-ES" baseline="30000" dirty="0" smtClean="0"/>
              <a:t>	adaptan </a:t>
            </a:r>
            <a:r>
              <a:rPr lang="es-ES" baseline="30000" dirty="0" smtClean="0"/>
              <a:t>a la manera de ____________ de los niños.</a:t>
            </a:r>
          </a:p>
          <a:p>
            <a:pPr marL="0" indent="0">
              <a:buNone/>
            </a:pPr>
            <a:r>
              <a:rPr lang="es-ES" baseline="30000" dirty="0" smtClean="0"/>
              <a:t>4.</a:t>
            </a:r>
            <a:r>
              <a:rPr lang="en-US" baseline="30000" dirty="0" smtClean="0"/>
              <a:t>	</a:t>
            </a:r>
            <a:r>
              <a:rPr lang="es-ES" baseline="30000" dirty="0" smtClean="0"/>
              <a:t>Los padres deben brindarles a sus hijos _______________________ </a:t>
            </a:r>
            <a:r>
              <a:rPr lang="es-ES" baseline="30000" dirty="0" smtClean="0"/>
              <a:t>	y </a:t>
            </a:r>
            <a:r>
              <a:rPr lang="es-ES" baseline="30000" dirty="0" smtClean="0"/>
              <a:t>consecuencias positivas cuando ven que hacen algo bueno.</a:t>
            </a:r>
          </a:p>
          <a:p>
            <a:pPr marL="0" indent="0">
              <a:buNone/>
            </a:pPr>
            <a:r>
              <a:rPr lang="en-US" b="1" baseline="30000" dirty="0" smtClean="0"/>
              <a:t>	</a:t>
            </a:r>
            <a:r>
              <a:rPr lang="es-ES" b="1" baseline="30000" dirty="0" smtClean="0"/>
              <a:t>comentarios</a:t>
            </a:r>
            <a:r>
              <a:rPr lang="en-US" b="1" baseline="30000" dirty="0" smtClean="0"/>
              <a:t>			</a:t>
            </a:r>
            <a:r>
              <a:rPr lang="es-ES" b="1" baseline="30000" dirty="0" smtClean="0"/>
              <a:t>pensar</a:t>
            </a:r>
            <a:r>
              <a:rPr lang="en-US" b="1" baseline="30000" dirty="0" smtClean="0"/>
              <a:t>			</a:t>
            </a:r>
            <a:r>
              <a:rPr lang="es-ES" b="1" baseline="30000" dirty="0" smtClean="0"/>
              <a:t>funcionen </a:t>
            </a:r>
            <a:r>
              <a:rPr lang="en-US" b="1" baseline="30000" dirty="0" smtClean="0"/>
              <a:t>	</a:t>
            </a:r>
            <a:r>
              <a:rPr lang="es-ES" b="1" baseline="30000" dirty="0" smtClean="0"/>
              <a:t>  </a:t>
            </a:r>
            <a:r>
              <a:rPr lang="en-US" b="1" baseline="30000" dirty="0" smtClean="0"/>
              <a:t>	</a:t>
            </a:r>
            <a:r>
              <a:rPr lang="es-ES" b="1" baseline="30000" dirty="0" smtClean="0"/>
              <a:t> </a:t>
            </a:r>
            <a:r>
              <a:rPr lang="en-US" b="1" baseline="30000" dirty="0" smtClean="0"/>
              <a:t>	</a:t>
            </a:r>
            <a:r>
              <a:rPr lang="es-ES" b="1" baseline="30000" dirty="0" smtClean="0"/>
              <a:t>días </a:t>
            </a:r>
            <a:r>
              <a:rPr lang="en-US" b="1" baseline="30000" dirty="0" smtClean="0"/>
              <a:t>	</a:t>
            </a:r>
            <a:r>
              <a:rPr lang="es-ES" b="1" baseline="30000" dirty="0" smtClean="0"/>
              <a:t>  </a:t>
            </a:r>
            <a:endParaRPr lang="es-ES" baseline="30000" dirty="0" smtClean="0"/>
          </a:p>
          <a:p>
            <a:pPr marL="0" indent="0">
              <a:buNone/>
            </a:pPr>
            <a:r>
              <a:rPr lang="es-ES" baseline="30000" dirty="0" smtClean="0"/>
              <a:t>5.</a:t>
            </a:r>
            <a:r>
              <a:rPr lang="en-US" baseline="30000" dirty="0" smtClean="0"/>
              <a:t>	</a:t>
            </a:r>
            <a:r>
              <a:rPr lang="es-ES" baseline="30000" dirty="0" smtClean="0"/>
              <a:t>Por último, trabaje solo e indique cuál fue la idea más poderosa que </a:t>
            </a:r>
            <a:r>
              <a:rPr lang="es-ES" baseline="30000" dirty="0" smtClean="0"/>
              <a:t>	</a:t>
            </a:r>
            <a:r>
              <a:rPr lang="es-ES" i="1" baseline="30000" dirty="0" smtClean="0"/>
              <a:t>usted</a:t>
            </a:r>
            <a:r>
              <a:rPr lang="es-ES" baseline="30000" dirty="0" smtClean="0"/>
              <a:t> </a:t>
            </a:r>
            <a:r>
              <a:rPr lang="es-ES" baseline="30000" dirty="0" smtClean="0"/>
              <a:t>personalmente aprendió en este CURSO. </a:t>
            </a:r>
            <a:r>
              <a:rPr lang="es-ES" baseline="30000" dirty="0" smtClean="0"/>
              <a:t>	______________________</a:t>
            </a:r>
            <a:r>
              <a:rPr lang="en-US" dirty="0" smtClean="0"/>
              <a:t>					</a:t>
            </a:r>
          </a:p>
          <a:p>
            <a:pPr marL="0" indent="0">
              <a:buNone/>
            </a:pPr>
            <a:endParaRPr lang="es-ES" sz="4000" i="1" dirty="0" smtClean="0">
              <a:ln w="1905"/>
              <a:solidFill>
                <a:srgbClr val="6C403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857155" y="-11032"/>
            <a:ext cx="103283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 smtClean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10</a:t>
            </a:r>
            <a:endParaRPr lang="es-ES" sz="4800" b="1" spc="150" dirty="0">
              <a:ln w="11430"/>
              <a:solidFill>
                <a:srgbClr val="F8F8F8"/>
              </a:solidFill>
              <a:effectLst>
                <a:outerShdw blurRad="28575" dist="38100" dir="2460000" sx="101000" sy="101000" algn="tl" rotWithShape="0">
                  <a:srgbClr val="000000">
                    <a:alpha val="6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086453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37441"/>
          </a:xfrm>
          <a:prstGeom prst="doubleWave">
            <a:avLst/>
          </a:prstGeom>
          <a:gradFill>
            <a:gsLst>
              <a:gs pos="45000">
                <a:srgbClr val="33578F"/>
              </a:gs>
              <a:gs pos="100000">
                <a:schemeClr val="accent3">
                  <a:lumMod val="60000"/>
                  <a:lumOff val="40000"/>
                </a:schemeClr>
              </a:gs>
              <a:gs pos="0">
                <a:srgbClr val="03294C"/>
              </a:gs>
            </a:gsLst>
            <a:lin ang="5700000" scaled="0"/>
          </a:gradFill>
          <a:ln>
            <a:solidFill>
              <a:srgbClr val="00009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¿Lo más poderoso?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57155" y="-11032"/>
            <a:ext cx="103283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 smtClean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10</a:t>
            </a:r>
            <a:endParaRPr lang="es-ES" sz="4800" b="1" spc="150" dirty="0">
              <a:ln w="11430"/>
              <a:solidFill>
                <a:srgbClr val="F8F8F8"/>
              </a:solidFill>
              <a:effectLst>
                <a:outerShdw blurRad="28575" dist="38100" dir="2460000" sx="101000" sy="101000" algn="tl" rotWithShape="0">
                  <a:srgbClr val="000000">
                    <a:alpha val="6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406265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-81565" y="431084"/>
            <a:ext cx="9225565" cy="2831163"/>
          </a:xfrm>
          <a:prstGeom prst="doubleWave">
            <a:avLst/>
          </a:prstGeom>
          <a:gradFill>
            <a:gsLst>
              <a:gs pos="45000">
                <a:srgbClr val="33578F"/>
              </a:gs>
              <a:gs pos="100000">
                <a:schemeClr val="accent3">
                  <a:lumMod val="60000"/>
                  <a:lumOff val="40000"/>
                </a:schemeClr>
              </a:gs>
              <a:gs pos="0">
                <a:srgbClr val="03294C"/>
              </a:gs>
            </a:gsLst>
            <a:lin ang="5700000" scaled="0"/>
          </a:gradFill>
          <a:ln>
            <a:solidFill>
              <a:srgbClr val="00009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429" y="3273891"/>
            <a:ext cx="6662386" cy="32104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s-ES" sz="5400" i="1" dirty="0" smtClean="0">
                <a:ln w="1905"/>
                <a:solidFill>
                  <a:srgbClr val="19305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¡Los padres son más fuertes, más valientes y más inteligentes de lo que creen! </a:t>
            </a:r>
            <a:endParaRPr lang="es-ES" sz="5400" i="1" dirty="0">
              <a:ln w="1905"/>
              <a:solidFill>
                <a:srgbClr val="19305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510" y="-670824"/>
            <a:ext cx="1930839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pPr algn="dist"/>
            <a:r>
              <a:rPr lang="es-ES" sz="20000" b="1" spc="-300" dirty="0" smtClean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1</a:t>
            </a:r>
            <a:endParaRPr lang="es-ES" sz="20000" b="1" spc="-300" dirty="0">
              <a:ln w="11430"/>
              <a:solidFill>
                <a:srgbClr val="F8F8F8"/>
              </a:solidFill>
              <a:effectLst>
                <a:outerShdw blurRad="28575" dist="38100" dir="2460000" sx="101000" sy="101000" algn="tl" rotWithShape="0">
                  <a:srgbClr val="000000">
                    <a:alpha val="6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43" y="933908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5092" y="1566409"/>
            <a:ext cx="7039972" cy="843509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Reconocer y </a:t>
            </a:r>
            <a:r>
              <a:t/>
            </a:r>
            <a:br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apoyar el éxito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5" descr="Max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468" y="701283"/>
            <a:ext cx="5124787" cy="6133416"/>
          </a:xfrm>
          <a:prstGeom prst="rect">
            <a:avLst/>
          </a:prstGeom>
          <a:effectLst>
            <a:outerShdw blurRad="50800" dist="50800" dir="1920000" algn="tl" rotWithShape="0">
              <a:prstClr val="black">
                <a:alpha val="47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444738" y="-674444"/>
            <a:ext cx="1450668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pPr algn="dist"/>
            <a:r>
              <a:rPr lang="es-ES" sz="20000" b="1" spc="-30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9879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37441"/>
          </a:xfrm>
          <a:prstGeom prst="doubleWave">
            <a:avLst/>
          </a:prstGeom>
          <a:gradFill>
            <a:gsLst>
              <a:gs pos="45000">
                <a:srgbClr val="33578F"/>
              </a:gs>
              <a:gs pos="100000">
                <a:schemeClr val="accent3">
                  <a:lumMod val="60000"/>
                  <a:lumOff val="40000"/>
                </a:schemeClr>
              </a:gs>
              <a:gs pos="0">
                <a:srgbClr val="03294C"/>
              </a:gs>
            </a:gsLst>
            <a:lin ang="5700000" scaled="0"/>
          </a:gradFill>
          <a:ln>
            <a:solidFill>
              <a:srgbClr val="00009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Sabias palabras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46100" y="175260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“Los romances y las amistades pueden decepcionarnos; sin embargo, la relación entre padres e hijos, aunque menos ruidosa que las demás, permanecerá indeleble e indestructible. Es la relación más fuerte de la tierra”. – Theodor Reik</a:t>
            </a:r>
          </a:p>
          <a:p>
            <a:pPr marL="0" indent="0">
              <a:buNone/>
            </a:pPr>
            <a:endParaRPr lang="es-ES" sz="4000" i="1" dirty="0" smtClean="0">
              <a:ln w="1905"/>
              <a:solidFill>
                <a:srgbClr val="6C403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857155" y="-11032"/>
            <a:ext cx="103283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 smtClean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10</a:t>
            </a:r>
            <a:endParaRPr lang="es-ES" sz="4800" b="1" spc="150" dirty="0">
              <a:ln w="11430"/>
              <a:solidFill>
                <a:srgbClr val="F8F8F8"/>
              </a:solidFill>
              <a:effectLst>
                <a:outerShdw blurRad="28575" dist="38100" dir="2460000" sx="101000" sy="101000" algn="tl" rotWithShape="0">
                  <a:srgbClr val="000000">
                    <a:alpha val="6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93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37441"/>
          </a:xfrm>
          <a:prstGeom prst="doubleWave">
            <a:avLst/>
          </a:prstGeom>
          <a:gradFill>
            <a:gsLst>
              <a:gs pos="45000">
                <a:srgbClr val="33578F"/>
              </a:gs>
              <a:gs pos="100000">
                <a:schemeClr val="accent3">
                  <a:lumMod val="60000"/>
                  <a:lumOff val="40000"/>
                </a:schemeClr>
              </a:gs>
              <a:gs pos="0">
                <a:srgbClr val="03294C"/>
              </a:gs>
            </a:gsLst>
            <a:lin ang="5700000" scaled="0"/>
          </a:gradFill>
          <a:ln>
            <a:solidFill>
              <a:srgbClr val="00009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Objetivos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09550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/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Discutir los beneficios del proceso de los grupos de apoyo.</a:t>
            </a:r>
          </a:p>
          <a:p>
            <a:pPr marL="571500" indent="-571500"/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Liderar una reunión del grupo de apoyo.</a:t>
            </a:r>
          </a:p>
          <a:p>
            <a:pPr marL="0" indent="0">
              <a:buNone/>
            </a:pPr>
            <a:endParaRPr lang="es-ES" sz="4000" i="1" dirty="0" smtClean="0">
              <a:ln w="1905"/>
              <a:solidFill>
                <a:srgbClr val="6C403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155" y="-11032"/>
            <a:ext cx="103283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 smtClean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10</a:t>
            </a:r>
            <a:endParaRPr lang="es-ES" sz="4800" b="1" spc="150" dirty="0">
              <a:ln w="11430"/>
              <a:solidFill>
                <a:srgbClr val="F8F8F8"/>
              </a:solidFill>
              <a:effectLst>
                <a:outerShdw blurRad="28575" dist="38100" dir="2460000" sx="101000" sy="101000" algn="tl" rotWithShape="0">
                  <a:srgbClr val="000000">
                    <a:alpha val="6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407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37441"/>
          </a:xfrm>
          <a:prstGeom prst="doubleWave">
            <a:avLst/>
          </a:prstGeom>
          <a:gradFill>
            <a:gsLst>
              <a:gs pos="45000">
                <a:srgbClr val="33578F"/>
              </a:gs>
              <a:gs pos="100000">
                <a:schemeClr val="accent3">
                  <a:lumMod val="60000"/>
                  <a:lumOff val="40000"/>
                </a:schemeClr>
              </a:gs>
              <a:gs pos="0">
                <a:srgbClr val="03294C"/>
              </a:gs>
            </a:gsLst>
            <a:lin ang="5700000" scaled="0"/>
          </a:gradFill>
          <a:ln>
            <a:solidFill>
              <a:srgbClr val="00009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Antes de comenzar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60400" y="186690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/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Facilitador</a:t>
            </a:r>
          </a:p>
          <a:p>
            <a:pPr marL="571500" indent="-571500"/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Secretario</a:t>
            </a:r>
          </a:p>
          <a:p>
            <a:pPr marL="571500" indent="-571500"/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Cronometrador</a:t>
            </a:r>
          </a:p>
          <a:p>
            <a:pPr marL="571500" indent="-571500"/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Animadores/optimistas</a:t>
            </a:r>
          </a:p>
          <a:p>
            <a:pPr marL="0" indent="0" algn="ctr">
              <a:buNone/>
            </a:pPr>
            <a:r>
              <a:rPr lang="es-ES" sz="4000" i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¡No olviden cambiar de funciones!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857155" y="-11032"/>
            <a:ext cx="103283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 smtClean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10</a:t>
            </a:r>
            <a:endParaRPr lang="es-ES" sz="4800" b="1" spc="150" dirty="0">
              <a:ln w="11430"/>
              <a:solidFill>
                <a:srgbClr val="F8F8F8"/>
              </a:solidFill>
              <a:effectLst>
                <a:outerShdw blurRad="28575" dist="38100" dir="2460000" sx="101000" sy="101000" algn="tl" rotWithShape="0">
                  <a:srgbClr val="000000">
                    <a:alpha val="6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658106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37441"/>
          </a:xfrm>
          <a:prstGeom prst="doubleWave">
            <a:avLst/>
          </a:prstGeom>
          <a:gradFill>
            <a:gsLst>
              <a:gs pos="45000">
                <a:srgbClr val="33578F"/>
              </a:gs>
              <a:gs pos="100000">
                <a:schemeClr val="accent3">
                  <a:lumMod val="60000"/>
                  <a:lumOff val="40000"/>
                </a:schemeClr>
              </a:gs>
              <a:gs pos="0">
                <a:srgbClr val="03294C"/>
              </a:gs>
            </a:gsLst>
            <a:lin ang="5700000" scaled="0"/>
          </a:gradFill>
          <a:ln>
            <a:solidFill>
              <a:srgbClr val="00009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Historias de éxito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09550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/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¿Qué estrategia eligió su familia?</a:t>
            </a:r>
          </a:p>
          <a:p>
            <a:pPr marL="571500" indent="-571500"/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¿Cuál fue la reacción de su familia?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857155" y="-11032"/>
            <a:ext cx="103283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 smtClean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10</a:t>
            </a:r>
            <a:endParaRPr lang="es-ES" sz="4800" b="1" spc="150" dirty="0">
              <a:ln w="11430"/>
              <a:solidFill>
                <a:srgbClr val="F8F8F8"/>
              </a:solidFill>
              <a:effectLst>
                <a:outerShdw blurRad="28575" dist="38100" dir="2460000" sx="101000" sy="101000" algn="tl" rotWithShape="0">
                  <a:srgbClr val="000000">
                    <a:alpha val="6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527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37441"/>
          </a:xfrm>
          <a:prstGeom prst="doubleWave">
            <a:avLst/>
          </a:prstGeom>
          <a:gradFill>
            <a:gsLst>
              <a:gs pos="45000">
                <a:srgbClr val="33578F"/>
              </a:gs>
              <a:gs pos="100000">
                <a:schemeClr val="accent3">
                  <a:lumMod val="60000"/>
                  <a:lumOff val="40000"/>
                </a:schemeClr>
              </a:gs>
              <a:gs pos="0">
                <a:srgbClr val="03294C"/>
              </a:gs>
            </a:gsLst>
            <a:lin ang="5700000" scaled="0"/>
          </a:gradFill>
          <a:ln>
            <a:solidFill>
              <a:srgbClr val="00009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Repaso del programa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095500"/>
            <a:ext cx="86868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s-ES" sz="4000" i="1" dirty="0" smtClean="0">
                <a:ln w="1905"/>
                <a:solidFill>
                  <a:srgbClr val="19305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Dedique tiempo a su hijo todos los días.</a:t>
            </a:r>
          </a:p>
          <a:p>
            <a:r>
              <a:rPr lang="es-ES" sz="4000" i="1" dirty="0" smtClean="0">
                <a:ln w="1905"/>
                <a:solidFill>
                  <a:srgbClr val="19305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Preste atención a su hijo.</a:t>
            </a:r>
          </a:p>
          <a:p>
            <a:r>
              <a:rPr lang="es-ES" sz="4000" i="1" dirty="0" smtClean="0">
                <a:ln w="1905"/>
                <a:solidFill>
                  <a:srgbClr val="19305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Esté preparado.</a:t>
            </a:r>
          </a:p>
          <a:p>
            <a:r>
              <a:rPr lang="es-ES" sz="4000" i="1" dirty="0" smtClean="0">
                <a:ln w="1905"/>
                <a:solidFill>
                  <a:srgbClr val="19305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Busque apoyo para usted.</a:t>
            </a:r>
            <a:endParaRPr lang="es-ES" sz="4000" i="1" dirty="0">
              <a:ln w="1905"/>
              <a:solidFill>
                <a:srgbClr val="19305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857155" y="-11032"/>
            <a:ext cx="103283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 smtClean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10</a:t>
            </a:r>
            <a:endParaRPr lang="es-ES" sz="4800" b="1" spc="150" dirty="0">
              <a:ln w="11430"/>
              <a:solidFill>
                <a:srgbClr val="F8F8F8"/>
              </a:solidFill>
              <a:effectLst>
                <a:outerShdw blurRad="28575" dist="38100" dir="2460000" sx="101000" sy="101000" algn="tl" rotWithShape="0">
                  <a:srgbClr val="000000">
                    <a:alpha val="6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108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37441"/>
          </a:xfrm>
          <a:prstGeom prst="doubleWave">
            <a:avLst/>
          </a:prstGeom>
          <a:gradFill>
            <a:gsLst>
              <a:gs pos="45000">
                <a:srgbClr val="33578F"/>
              </a:gs>
              <a:gs pos="100000">
                <a:schemeClr val="accent3">
                  <a:lumMod val="60000"/>
                  <a:lumOff val="40000"/>
                </a:schemeClr>
              </a:gs>
              <a:gs pos="0">
                <a:srgbClr val="03294C"/>
              </a:gs>
            </a:gsLst>
            <a:lin ang="5700000" scaled="0"/>
          </a:gradFill>
          <a:ln>
            <a:solidFill>
              <a:srgbClr val="00009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287338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es-E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Actividad 10.1:</a:t>
            </a:r>
            <a:br>
              <a:rPr lang="es-E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Estrategias clave</a:t>
            </a:r>
            <a:endParaRPr lang="es-E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09550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s-ES" sz="4000" i="1" dirty="0" smtClean="0">
                <a:ln w="1905"/>
                <a:solidFill>
                  <a:srgbClr val="19305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¡Algunas ideas pueden servir para más de una estrategia!</a:t>
            </a:r>
          </a:p>
          <a:p>
            <a:pPr marL="0" indent="0">
              <a:buNone/>
            </a:pPr>
            <a:endParaRPr lang="es-ES" sz="4000" i="1" dirty="0" smtClean="0">
              <a:ln w="1905"/>
              <a:solidFill>
                <a:srgbClr val="6C403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857155" y="-11032"/>
            <a:ext cx="103283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 smtClean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10</a:t>
            </a:r>
            <a:endParaRPr lang="es-ES" sz="4800" b="1" spc="150" dirty="0">
              <a:ln w="11430"/>
              <a:solidFill>
                <a:srgbClr val="F8F8F8"/>
              </a:solidFill>
              <a:effectLst>
                <a:outerShdw blurRad="28575" dist="38100" dir="2460000" sx="101000" sy="101000" algn="tl" rotWithShape="0">
                  <a:srgbClr val="000000">
                    <a:alpha val="6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4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37441"/>
          </a:xfrm>
          <a:prstGeom prst="doubleWave">
            <a:avLst/>
          </a:prstGeom>
          <a:gradFill>
            <a:gsLst>
              <a:gs pos="45000">
                <a:srgbClr val="33578F"/>
              </a:gs>
              <a:gs pos="100000">
                <a:schemeClr val="accent3">
                  <a:lumMod val="60000"/>
                  <a:lumOff val="40000"/>
                </a:schemeClr>
              </a:gs>
              <a:gs pos="0">
                <a:srgbClr val="03294C"/>
              </a:gs>
            </a:gsLst>
            <a:lin ang="5700000" scaled="0"/>
          </a:gradFill>
          <a:ln>
            <a:solidFill>
              <a:srgbClr val="00009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374"/>
            <a:ext cx="8229600" cy="1143000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Actividad 10.2: Compartir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223293" y="2590800"/>
            <a:ext cx="7019007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5400" i="1" dirty="0" smtClean="0">
                <a:ln w="1905"/>
                <a:solidFill>
                  <a:srgbClr val="19305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Recuerde</a:t>
            </a:r>
            <a:endParaRPr lang="es-ES" sz="5400" i="1" dirty="0">
              <a:ln w="1905"/>
              <a:solidFill>
                <a:srgbClr val="19305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857155" y="-11032"/>
            <a:ext cx="103283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 smtClean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10</a:t>
            </a:r>
            <a:endParaRPr lang="es-ES" sz="4800" b="1" spc="150" dirty="0">
              <a:ln w="11430"/>
              <a:solidFill>
                <a:srgbClr val="F8F8F8"/>
              </a:solidFill>
              <a:effectLst>
                <a:outerShdw blurRad="28575" dist="38100" dir="2460000" sx="101000" sy="101000" algn="tl" rotWithShape="0">
                  <a:srgbClr val="000000">
                    <a:alpha val="6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630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37441"/>
          </a:xfrm>
          <a:prstGeom prst="doubleWave">
            <a:avLst/>
          </a:prstGeom>
          <a:gradFill>
            <a:gsLst>
              <a:gs pos="45000">
                <a:srgbClr val="33578F"/>
              </a:gs>
              <a:gs pos="100000">
                <a:schemeClr val="accent3">
                  <a:lumMod val="60000"/>
                  <a:lumOff val="40000"/>
                </a:schemeClr>
              </a:gs>
              <a:gs pos="0">
                <a:srgbClr val="03294C"/>
              </a:gs>
            </a:gsLst>
            <a:lin ang="5700000" scaled="0"/>
          </a:gradFill>
          <a:ln>
            <a:solidFill>
              <a:srgbClr val="00009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274638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Actividad 10.3:</a:t>
            </a:r>
            <a:b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¿Ayuda del grupo?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914400" y="209550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4000" i="1" dirty="0" smtClean="0">
                <a:ln w="1905"/>
                <a:solidFill>
                  <a:srgbClr val="19305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¿Cómo lo ha ayudado su grupo?</a:t>
            </a:r>
            <a:endParaRPr lang="es-ES" sz="4000" i="1" dirty="0">
              <a:ln w="1905"/>
              <a:solidFill>
                <a:srgbClr val="19305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857155" y="-11032"/>
            <a:ext cx="103283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 smtClean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10</a:t>
            </a:r>
            <a:endParaRPr lang="es-ES" sz="4800" b="1" spc="150" dirty="0">
              <a:ln w="11430"/>
              <a:solidFill>
                <a:srgbClr val="F8F8F8"/>
              </a:solidFill>
              <a:effectLst>
                <a:outerShdw blurRad="28575" dist="38100" dir="2460000" sx="101000" sy="101000" algn="tl" rotWithShape="0">
                  <a:srgbClr val="000000">
                    <a:alpha val="6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363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377</Words>
  <Application>Microsoft Macintosh PowerPoint</Application>
  <PresentationFormat>On-screen Show (4:3)</PresentationFormat>
  <Paragraphs>111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      Bienvenidos a:</vt:lpstr>
      <vt:lpstr>           Reconocer y  apoyar el éxito</vt:lpstr>
      <vt:lpstr> Objetivos</vt:lpstr>
      <vt:lpstr> Antes de comenzar</vt:lpstr>
      <vt:lpstr> Historias de éxito</vt:lpstr>
      <vt:lpstr> Repaso del programa</vt:lpstr>
      <vt:lpstr>Actividad 10.1: Estrategias clave</vt:lpstr>
      <vt:lpstr> Actividad 10.2: Compartir</vt:lpstr>
      <vt:lpstr>Actividad 10.3: ¿Ayuda del grupo?</vt:lpstr>
      <vt:lpstr> Reagrupamiento</vt:lpstr>
      <vt:lpstr> Actividad 10.4: Preparación</vt:lpstr>
      <vt:lpstr> Actividad 10.5: Conexiones</vt:lpstr>
      <vt:lpstr> Trabajo en grupos</vt:lpstr>
      <vt:lpstr> Consejos sabios</vt:lpstr>
      <vt:lpstr>Actividad 10.6: Consejos sabios</vt:lpstr>
      <vt:lpstr>Actividad 10.7: Confidencialidad</vt:lpstr>
      <vt:lpstr> Recomendaciones:</vt:lpstr>
      <vt:lpstr>Actividad 10.8: Puntos clave</vt:lpstr>
      <vt:lpstr> ¿Lo más poderoso?</vt:lpstr>
      <vt:lpstr> Sabias palabras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Welcome to:</dc:title>
  <dc:creator>Office 2004 Test Drive User</dc:creator>
  <cp:lastModifiedBy>Ralph Fry</cp:lastModifiedBy>
  <cp:revision>20</cp:revision>
  <dcterms:created xsi:type="dcterms:W3CDTF">2014-02-05T18:37:37Z</dcterms:created>
  <dcterms:modified xsi:type="dcterms:W3CDTF">2014-06-17T21:41:39Z</dcterms:modified>
</cp:coreProperties>
</file>