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52" r:id="rId1"/>
  </p:sldMasterIdLst>
  <p:notesMasterIdLst>
    <p:notesMasterId r:id="rId14"/>
  </p:notesMasterIdLst>
  <p:sldIdLst>
    <p:sldId id="335" r:id="rId2"/>
    <p:sldId id="325" r:id="rId3"/>
    <p:sldId id="340" r:id="rId4"/>
    <p:sldId id="292" r:id="rId5"/>
    <p:sldId id="333" r:id="rId6"/>
    <p:sldId id="296" r:id="rId7"/>
    <p:sldId id="342" r:id="rId8"/>
    <p:sldId id="343" r:id="rId9"/>
    <p:sldId id="344" r:id="rId10"/>
    <p:sldId id="345" r:id="rId11"/>
    <p:sldId id="346" r:id="rId12"/>
    <p:sldId id="34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40" autoAdjust="0"/>
    <p:restoredTop sz="94634" autoAdjust="0"/>
  </p:normalViewPr>
  <p:slideViewPr>
    <p:cSldViewPr>
      <p:cViewPr varScale="1">
        <p:scale>
          <a:sx n="129" d="100"/>
          <a:sy n="129" d="100"/>
        </p:scale>
        <p:origin x="27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35401EC5-0B44-188E-2A1B-C5AE6596A0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E76579A-09EC-0344-8FBF-7CE4244A0C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ED45038F-8920-F1C3-E71E-3CB4382FF1E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5728F02E-7FBB-FF35-C9B8-FA9EAD6643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D1D5DB46-9CB7-4993-92CF-16BC5679AF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3E63B38E-454A-D3DD-0B8C-F8580B0901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BB2A5D-1E67-A646-905B-0F462B3E5E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>
            <a:extLst>
              <a:ext uri="{FF2B5EF4-FFF2-40B4-BE49-F238E27FC236}">
                <a16:creationId xmlns:a16="http://schemas.microsoft.com/office/drawing/2014/main" id="{C71F31B0-673F-6C79-5283-6690A3DB8F4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99331" name="Rectangle 3">
              <a:extLst>
                <a:ext uri="{FF2B5EF4-FFF2-40B4-BE49-F238E27FC236}">
                  <a16:creationId xmlns:a16="http://schemas.microsoft.com/office/drawing/2014/main" id="{24DBE287-06B3-1ABE-56A9-3136AC8613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2" name="Rectangle 4">
              <a:extLst>
                <a:ext uri="{FF2B5EF4-FFF2-40B4-BE49-F238E27FC236}">
                  <a16:creationId xmlns:a16="http://schemas.microsoft.com/office/drawing/2014/main" id="{7427BA56-1061-6382-5161-2F832FE5B8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3" name="Rectangle 5">
              <a:extLst>
                <a:ext uri="{FF2B5EF4-FFF2-40B4-BE49-F238E27FC236}">
                  <a16:creationId xmlns:a16="http://schemas.microsoft.com/office/drawing/2014/main" id="{EBA94BFB-BC30-A3AC-910A-7CC50E5EC0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4" name="Rectangle 6">
              <a:extLst>
                <a:ext uri="{FF2B5EF4-FFF2-40B4-BE49-F238E27FC236}">
                  <a16:creationId xmlns:a16="http://schemas.microsoft.com/office/drawing/2014/main" id="{D05D4911-35E5-E2DD-6204-70A66FE640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5" name="Rectangle 7">
              <a:extLst>
                <a:ext uri="{FF2B5EF4-FFF2-40B4-BE49-F238E27FC236}">
                  <a16:creationId xmlns:a16="http://schemas.microsoft.com/office/drawing/2014/main" id="{F781C7BD-861D-BA11-EB3A-D3699C493C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6" name="Rectangle 8">
              <a:extLst>
                <a:ext uri="{FF2B5EF4-FFF2-40B4-BE49-F238E27FC236}">
                  <a16:creationId xmlns:a16="http://schemas.microsoft.com/office/drawing/2014/main" id="{4588F2BA-943A-17E6-5353-DFA3A51D5C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7" name="Rectangle 9">
              <a:extLst>
                <a:ext uri="{FF2B5EF4-FFF2-40B4-BE49-F238E27FC236}">
                  <a16:creationId xmlns:a16="http://schemas.microsoft.com/office/drawing/2014/main" id="{38582499-D193-C308-6C5F-D33125EA2A6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8" name="Rectangle 10">
              <a:extLst>
                <a:ext uri="{FF2B5EF4-FFF2-40B4-BE49-F238E27FC236}">
                  <a16:creationId xmlns:a16="http://schemas.microsoft.com/office/drawing/2014/main" id="{CF511EAB-1BF1-B388-CBFC-9DDEE30E693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9" name="Rectangle 11">
              <a:extLst>
                <a:ext uri="{FF2B5EF4-FFF2-40B4-BE49-F238E27FC236}">
                  <a16:creationId xmlns:a16="http://schemas.microsoft.com/office/drawing/2014/main" id="{72994C48-777A-329B-8236-CFD3CAB7E3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0" name="Rectangle 12">
              <a:extLst>
                <a:ext uri="{FF2B5EF4-FFF2-40B4-BE49-F238E27FC236}">
                  <a16:creationId xmlns:a16="http://schemas.microsoft.com/office/drawing/2014/main" id="{7179F127-3477-27FC-C01D-A0F96E479C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1" name="Rectangle 13">
              <a:extLst>
                <a:ext uri="{FF2B5EF4-FFF2-40B4-BE49-F238E27FC236}">
                  <a16:creationId xmlns:a16="http://schemas.microsoft.com/office/drawing/2014/main" id="{D34A453A-2695-3192-726B-6C5A026DD8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2" name="Rectangle 14">
              <a:extLst>
                <a:ext uri="{FF2B5EF4-FFF2-40B4-BE49-F238E27FC236}">
                  <a16:creationId xmlns:a16="http://schemas.microsoft.com/office/drawing/2014/main" id="{99DE0C1F-C14A-A746-4696-127D1C28A9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3" name="Rectangle 15">
              <a:extLst>
                <a:ext uri="{FF2B5EF4-FFF2-40B4-BE49-F238E27FC236}">
                  <a16:creationId xmlns:a16="http://schemas.microsoft.com/office/drawing/2014/main" id="{69B3F923-DA50-DE7A-2FE1-27DF722D90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4" name="Rectangle 16">
              <a:extLst>
                <a:ext uri="{FF2B5EF4-FFF2-40B4-BE49-F238E27FC236}">
                  <a16:creationId xmlns:a16="http://schemas.microsoft.com/office/drawing/2014/main" id="{C8225D43-C149-47AB-9112-805BEB0A89D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5" name="Rectangle 17">
              <a:extLst>
                <a:ext uri="{FF2B5EF4-FFF2-40B4-BE49-F238E27FC236}">
                  <a16:creationId xmlns:a16="http://schemas.microsoft.com/office/drawing/2014/main" id="{4BBBBD30-1451-1EF0-1ED9-7AA3050EAF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6" name="Rectangle 18">
              <a:extLst>
                <a:ext uri="{FF2B5EF4-FFF2-40B4-BE49-F238E27FC236}">
                  <a16:creationId xmlns:a16="http://schemas.microsoft.com/office/drawing/2014/main" id="{381BC073-C360-9EEE-4861-5079654FB4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7" name="Rectangle 19">
              <a:extLst>
                <a:ext uri="{FF2B5EF4-FFF2-40B4-BE49-F238E27FC236}">
                  <a16:creationId xmlns:a16="http://schemas.microsoft.com/office/drawing/2014/main" id="{C2A12776-5E68-1A3A-C645-D11A6F2919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8" name="Rectangle 20">
              <a:extLst>
                <a:ext uri="{FF2B5EF4-FFF2-40B4-BE49-F238E27FC236}">
                  <a16:creationId xmlns:a16="http://schemas.microsoft.com/office/drawing/2014/main" id="{42101554-D4D1-A8A3-B350-54BE149F0C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9" name="Rectangle 21">
              <a:extLst>
                <a:ext uri="{FF2B5EF4-FFF2-40B4-BE49-F238E27FC236}">
                  <a16:creationId xmlns:a16="http://schemas.microsoft.com/office/drawing/2014/main" id="{89028AA2-7C85-F22A-3DE5-73DE68D9F9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0" name="Freeform 22">
              <a:extLst>
                <a:ext uri="{FF2B5EF4-FFF2-40B4-BE49-F238E27FC236}">
                  <a16:creationId xmlns:a16="http://schemas.microsoft.com/office/drawing/2014/main" id="{814EC708-6452-6471-480E-1BFD47DAE8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51" name="Freeform 23">
              <a:extLst>
                <a:ext uri="{FF2B5EF4-FFF2-40B4-BE49-F238E27FC236}">
                  <a16:creationId xmlns:a16="http://schemas.microsoft.com/office/drawing/2014/main" id="{60AFD30D-1F5F-1A24-6355-B1F9B67CCE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52" name="Rectangle 24">
            <a:extLst>
              <a:ext uri="{FF2B5EF4-FFF2-40B4-BE49-F238E27FC236}">
                <a16:creationId xmlns:a16="http://schemas.microsoft.com/office/drawing/2014/main" id="{E8C16A82-E19B-6170-436C-D2F3F4CE8EA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9353" name="Rectangle 25">
            <a:extLst>
              <a:ext uri="{FF2B5EF4-FFF2-40B4-BE49-F238E27FC236}">
                <a16:creationId xmlns:a16="http://schemas.microsoft.com/office/drawing/2014/main" id="{3C799FD9-89EA-5CA2-EE62-3F39B0F5149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9354" name="Rectangle 26">
            <a:extLst>
              <a:ext uri="{FF2B5EF4-FFF2-40B4-BE49-F238E27FC236}">
                <a16:creationId xmlns:a16="http://schemas.microsoft.com/office/drawing/2014/main" id="{A548888F-3AEF-F282-48D3-F1E75FB85BD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9355" name="Rectangle 27">
            <a:extLst>
              <a:ext uri="{FF2B5EF4-FFF2-40B4-BE49-F238E27FC236}">
                <a16:creationId xmlns:a16="http://schemas.microsoft.com/office/drawing/2014/main" id="{F1C5BA1C-76E6-B71D-0658-7C61AE3180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9356" name="Rectangle 28">
            <a:extLst>
              <a:ext uri="{FF2B5EF4-FFF2-40B4-BE49-F238E27FC236}">
                <a16:creationId xmlns:a16="http://schemas.microsoft.com/office/drawing/2014/main" id="{75F98BA5-190C-19E3-183B-E6ACB1E29F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B50355B-F397-A74D-B1CC-07AC9075BD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74FA2-BB99-8D19-9263-585A37A57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78F40-74FF-4CEA-EEEA-E48AB8E34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5824E-F777-3AAF-7027-D691F4BB3C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85368-3E80-583D-A58D-35CCC659C4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577FC2-C550-944F-9302-E18D5F39769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747922-32A9-7D99-1033-C895C313304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41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0E86B-EDB9-22D5-3004-E499D6B43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90A4C-E358-AD5C-2BED-0DACAE6EB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77FC9F-088D-43E0-8B77-EB88850950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5C022-4B06-865E-291E-710DDD64DA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FFB1E1-1B69-6D49-9BB7-A482D03AFD4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40D0BA-4151-7BCF-0E84-325E69C07D6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9A86-8778-A630-90B0-40E18FDC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80DBF-5885-E069-EE37-0BF2064A1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F82A9-C3A1-2112-8C46-1C4CB51128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7221F-1C60-693F-92CB-31659EB7D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0CEAD2-2A97-E34A-A4FA-CA41E49AEB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0DFD9A-000D-D42A-4855-505A168F6B8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68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0D3FB-3130-A7AD-D795-07FE42E1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DC573-2609-C7F3-EC64-50D56E22A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032F7-CB9D-3B9A-94A1-54C42F5372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079B2B-DAA5-C717-0A9C-B6EC33E096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6513BC-09F8-8246-9351-BDAC962D19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4E01B4-1AD3-FE80-F0D0-CC26E5B6C4D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58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1A7B2-3DE5-A959-4835-5A66FA9A4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E8D61-39B7-0F28-F5E7-07F5FDE9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11AF9-6AA7-ED9B-F66F-7E1177919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D166F-5702-AA7E-AAAD-5F2F2631DD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BA0A0-42B1-8270-5A77-416BAB6745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4F89BF-BEC4-524E-962F-12896240AB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D5DA3-2EA9-CAB6-12D7-A8690732DBC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64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1CF0B-36C1-73F7-2732-F4C7F97B8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96A50-6808-C237-F217-95D4BF343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5EF62-429B-4ECE-F41B-73E70EC8B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4962CB-4F02-5B4B-82C4-4E278F938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FAE57-D262-A2B5-3F70-99967BD93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5917ED0-468E-9386-1614-97DC99DAA6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3EFB3E4-8FE7-E7AB-F157-1D189BC364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846ECB-E1C8-584C-8BA0-5F130870F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121DB0A-D97E-EDD4-1AEA-3F00E2D718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67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8A224-3CD3-1F8B-A373-22228BA06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FE53A-1551-F602-62DF-9A67C655CD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3CCAB-5364-AD04-7F49-7A67684AC8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D365AA-2B21-1243-9D59-116F8CDC4B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812A9-6850-5E34-A6D1-9CA6E130D5E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79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BE357F-8703-597E-0130-6161F1821F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3F0E19-2495-48E1-2AE2-D359851EC1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19F8DC-F519-4941-A156-1E70FCFB021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6D9C2-E932-F790-B6A4-D962A1DED50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30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34BA-5DAD-1084-8DCC-89E33F8F0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D7DA-D403-9564-1175-6CD07FAA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9918F-C206-DB9D-6B8E-C53E95A99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002D9-63CE-AB27-A688-D59D255CC3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5D031-6D6D-7678-D3EF-1AC2869DE3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42AB91-F754-F945-911F-83A5935D1C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CDC2D9-3F2A-A416-C5A3-42F20BA2F3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11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77EE5-7515-1F97-2C46-46A42CC11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C8317-09EF-2BA0-0786-39B6A1831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2EC87-4B46-DB1F-0EE4-FF677DCBA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C7554-BE6D-B0C5-6E12-1E87F40544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AADE0-A227-67EF-110C-B9171E0AD2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0A96A9-76F3-6540-A053-88D6F4D807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4822A3-EEBE-5748-8528-B042B146C35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52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>
            <a:extLst>
              <a:ext uri="{FF2B5EF4-FFF2-40B4-BE49-F238E27FC236}">
                <a16:creationId xmlns:a16="http://schemas.microsoft.com/office/drawing/2014/main" id="{498C4E77-E557-D321-928C-2624EF03277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98307" name="Rectangle 3">
              <a:extLst>
                <a:ext uri="{FF2B5EF4-FFF2-40B4-BE49-F238E27FC236}">
                  <a16:creationId xmlns:a16="http://schemas.microsoft.com/office/drawing/2014/main" id="{E9DA9A66-EFB6-A692-34C1-3AF8759548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08" name="Rectangle 4">
              <a:extLst>
                <a:ext uri="{FF2B5EF4-FFF2-40B4-BE49-F238E27FC236}">
                  <a16:creationId xmlns:a16="http://schemas.microsoft.com/office/drawing/2014/main" id="{E7C4C1D7-DB2C-B098-5945-D52056C554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09" name="Rectangle 5">
              <a:extLst>
                <a:ext uri="{FF2B5EF4-FFF2-40B4-BE49-F238E27FC236}">
                  <a16:creationId xmlns:a16="http://schemas.microsoft.com/office/drawing/2014/main" id="{574502A0-D35C-FFA6-9F16-A0A279C1604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0" name="Rectangle 6">
              <a:extLst>
                <a:ext uri="{FF2B5EF4-FFF2-40B4-BE49-F238E27FC236}">
                  <a16:creationId xmlns:a16="http://schemas.microsoft.com/office/drawing/2014/main" id="{1DC1D486-2BE9-1F82-27A3-9717054B48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1" name="Rectangle 7">
              <a:extLst>
                <a:ext uri="{FF2B5EF4-FFF2-40B4-BE49-F238E27FC236}">
                  <a16:creationId xmlns:a16="http://schemas.microsoft.com/office/drawing/2014/main" id="{7A909528-9411-DF3E-DCC9-468C822580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2" name="Rectangle 8">
              <a:extLst>
                <a:ext uri="{FF2B5EF4-FFF2-40B4-BE49-F238E27FC236}">
                  <a16:creationId xmlns:a16="http://schemas.microsoft.com/office/drawing/2014/main" id="{943EAB5A-D41C-AF14-3E73-19FA6DAA59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3" name="Rectangle 9">
              <a:extLst>
                <a:ext uri="{FF2B5EF4-FFF2-40B4-BE49-F238E27FC236}">
                  <a16:creationId xmlns:a16="http://schemas.microsoft.com/office/drawing/2014/main" id="{91871E9F-C027-BF3E-2C5F-72E17DCA22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4" name="Rectangle 10">
              <a:extLst>
                <a:ext uri="{FF2B5EF4-FFF2-40B4-BE49-F238E27FC236}">
                  <a16:creationId xmlns:a16="http://schemas.microsoft.com/office/drawing/2014/main" id="{6FDB4355-D491-B7A2-1278-E67FDBE368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5" name="Rectangle 11">
              <a:extLst>
                <a:ext uri="{FF2B5EF4-FFF2-40B4-BE49-F238E27FC236}">
                  <a16:creationId xmlns:a16="http://schemas.microsoft.com/office/drawing/2014/main" id="{6865474F-410C-E027-88FA-FF043FA185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6" name="Rectangle 12">
              <a:extLst>
                <a:ext uri="{FF2B5EF4-FFF2-40B4-BE49-F238E27FC236}">
                  <a16:creationId xmlns:a16="http://schemas.microsoft.com/office/drawing/2014/main" id="{7ED41D92-3FDC-4A8C-CF9E-7CC0E9CCBB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7" name="Rectangle 13">
              <a:extLst>
                <a:ext uri="{FF2B5EF4-FFF2-40B4-BE49-F238E27FC236}">
                  <a16:creationId xmlns:a16="http://schemas.microsoft.com/office/drawing/2014/main" id="{5C3E8B81-6716-C5D1-7ABF-622957E531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8" name="Rectangle 14">
              <a:extLst>
                <a:ext uri="{FF2B5EF4-FFF2-40B4-BE49-F238E27FC236}">
                  <a16:creationId xmlns:a16="http://schemas.microsoft.com/office/drawing/2014/main" id="{A1DC9D9F-7B4D-C8BE-2703-DDECA7BDC4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9" name="Rectangle 15">
              <a:extLst>
                <a:ext uri="{FF2B5EF4-FFF2-40B4-BE49-F238E27FC236}">
                  <a16:creationId xmlns:a16="http://schemas.microsoft.com/office/drawing/2014/main" id="{59AE7C7D-DD47-E45F-4883-18B8B09A573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0" name="Rectangle 16">
              <a:extLst>
                <a:ext uri="{FF2B5EF4-FFF2-40B4-BE49-F238E27FC236}">
                  <a16:creationId xmlns:a16="http://schemas.microsoft.com/office/drawing/2014/main" id="{AA019C71-CFEE-70BA-10BB-5841C979C10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1" name="Rectangle 17">
              <a:extLst>
                <a:ext uri="{FF2B5EF4-FFF2-40B4-BE49-F238E27FC236}">
                  <a16:creationId xmlns:a16="http://schemas.microsoft.com/office/drawing/2014/main" id="{A1CC7E27-4868-3818-072E-7BBAD467CB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2" name="Rectangle 18">
              <a:extLst>
                <a:ext uri="{FF2B5EF4-FFF2-40B4-BE49-F238E27FC236}">
                  <a16:creationId xmlns:a16="http://schemas.microsoft.com/office/drawing/2014/main" id="{17EE7D1B-DBEB-ACF5-1F2F-15C8D9F2E0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3" name="Rectangle 19">
              <a:extLst>
                <a:ext uri="{FF2B5EF4-FFF2-40B4-BE49-F238E27FC236}">
                  <a16:creationId xmlns:a16="http://schemas.microsoft.com/office/drawing/2014/main" id="{1BA754AA-DDE0-863A-0939-C28FAD14C3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4" name="Rectangle 20">
              <a:extLst>
                <a:ext uri="{FF2B5EF4-FFF2-40B4-BE49-F238E27FC236}">
                  <a16:creationId xmlns:a16="http://schemas.microsoft.com/office/drawing/2014/main" id="{DECCC322-3232-C172-0A65-6D1AEC6528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5" name="Rectangle 21">
              <a:extLst>
                <a:ext uri="{FF2B5EF4-FFF2-40B4-BE49-F238E27FC236}">
                  <a16:creationId xmlns:a16="http://schemas.microsoft.com/office/drawing/2014/main" id="{442D4254-9C2E-4457-5A5A-A5B328CA28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6" name="Freeform 22">
              <a:extLst>
                <a:ext uri="{FF2B5EF4-FFF2-40B4-BE49-F238E27FC236}">
                  <a16:creationId xmlns:a16="http://schemas.microsoft.com/office/drawing/2014/main" id="{92927ABD-C611-98B5-88FE-848B0FFAA7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27" name="Freeform 23">
              <a:extLst>
                <a:ext uri="{FF2B5EF4-FFF2-40B4-BE49-F238E27FC236}">
                  <a16:creationId xmlns:a16="http://schemas.microsoft.com/office/drawing/2014/main" id="{47AC3A52-3A8C-E288-C99A-94CBC57106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28" name="Rectangle 24">
            <a:extLst>
              <a:ext uri="{FF2B5EF4-FFF2-40B4-BE49-F238E27FC236}">
                <a16:creationId xmlns:a16="http://schemas.microsoft.com/office/drawing/2014/main" id="{2B5B0220-A046-5E8A-6221-A2211A81D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8329" name="Rectangle 25">
            <a:extLst>
              <a:ext uri="{FF2B5EF4-FFF2-40B4-BE49-F238E27FC236}">
                <a16:creationId xmlns:a16="http://schemas.microsoft.com/office/drawing/2014/main" id="{663795FF-EB16-3F40-80C5-EF5130087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8330" name="Rectangle 26">
            <a:extLst>
              <a:ext uri="{FF2B5EF4-FFF2-40B4-BE49-F238E27FC236}">
                <a16:creationId xmlns:a16="http://schemas.microsoft.com/office/drawing/2014/main" id="{60DA7F4C-8F6A-404D-EA36-D4E3141011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98331" name="Rectangle 27">
            <a:extLst>
              <a:ext uri="{FF2B5EF4-FFF2-40B4-BE49-F238E27FC236}">
                <a16:creationId xmlns:a16="http://schemas.microsoft.com/office/drawing/2014/main" id="{616C7656-A754-3325-5921-63732E6DCA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22A8B62-2E6E-014B-92F5-35DFF7B186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8332" name="Rectangle 28">
            <a:extLst>
              <a:ext uri="{FF2B5EF4-FFF2-40B4-BE49-F238E27FC236}">
                <a16:creationId xmlns:a16="http://schemas.microsoft.com/office/drawing/2014/main" id="{02B3C0F2-DC49-B8EF-76EC-95C6039A77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>
            <a:extLst>
              <a:ext uri="{FF2B5EF4-FFF2-40B4-BE49-F238E27FC236}">
                <a16:creationId xmlns:a16="http://schemas.microsoft.com/office/drawing/2014/main" id="{D4C8F537-0F71-5A1E-5461-F7CBE9475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19138"/>
            <a:ext cx="8229600" cy="1139825"/>
          </a:xfrm>
        </p:spPr>
        <p:txBody>
          <a:bodyPr/>
          <a:lstStyle/>
          <a:p>
            <a:r>
              <a:rPr lang="en-US" altLang="en-US"/>
              <a:t>The Parent Project®</a:t>
            </a:r>
          </a:p>
        </p:txBody>
      </p:sp>
      <p:sp>
        <p:nvSpPr>
          <p:cNvPr id="106499" name="Rectangle 1027">
            <a:extLst>
              <a:ext uri="{FF2B5EF4-FFF2-40B4-BE49-F238E27FC236}">
                <a16:creationId xmlns:a16="http://schemas.microsoft.com/office/drawing/2014/main" id="{6084CEFF-3C34-2326-2DA7-EB14A4A67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41525"/>
            <a:ext cx="8229600" cy="1981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A parent training program designed specifically for parents raising difficult or out-of-control children.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	</a:t>
            </a:r>
          </a:p>
        </p:txBody>
      </p:sp>
      <p:sp>
        <p:nvSpPr>
          <p:cNvPr id="106500" name="Rectangle 1028">
            <a:extLst>
              <a:ext uri="{FF2B5EF4-FFF2-40B4-BE49-F238E27FC236}">
                <a16:creationId xmlns:a16="http://schemas.microsoft.com/office/drawing/2014/main" id="{C161E1A6-B21B-50FA-4255-CE3F19C89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3962400"/>
            <a:ext cx="33924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Got any of those?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50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77D014-271A-FA16-0FFE-CD3466C40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620000" cy="5410200"/>
          </a:xfrm>
        </p:spPr>
        <p:txBody>
          <a:bodyPr/>
          <a:lstStyle/>
          <a:p>
            <a:pPr algn="l"/>
            <a:r>
              <a:rPr lang="en-US" altLang="en-US" sz="3200" dirty="0"/>
              <a:t>Think back to the way parents of high-risk children “feel”. If you were one of these parents, what would you want to hear?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3200" dirty="0"/>
              <a:t>What words would motivate you to come to a Parent Project class?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2400" dirty="0"/>
              <a:t>Hint: Your parents are looking for a life-changing experience; not another program.</a:t>
            </a:r>
            <a:endParaRPr lang="en-US" altLang="en-US" sz="63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F4F14F0C-D92E-8C2A-4DFA-A36FC9CB0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altLang="en-US" sz="4400"/>
              <a:t>Don’t be afraid to push . . .</a:t>
            </a:r>
            <a:endParaRPr lang="en-US" altLang="en-US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2402E8B7-1AB6-AE5E-844F-08D79CF23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686800" cy="4530725"/>
          </a:xfrm>
        </p:spPr>
        <p:txBody>
          <a:bodyPr/>
          <a:lstStyle/>
          <a:p>
            <a:r>
              <a:rPr lang="en-US" altLang="en-US" sz="2800"/>
              <a:t>“Your child needs you now more than ever.”</a:t>
            </a:r>
          </a:p>
          <a:p>
            <a:r>
              <a:rPr lang="en-US" altLang="en-US" sz="2800"/>
              <a:t>“This program is only 24 hours long. Are you saying your child is not worth one day of your time?”</a:t>
            </a:r>
          </a:p>
          <a:p>
            <a:endParaRPr lang="en-US" altLang="en-US" sz="2800"/>
          </a:p>
          <a:p>
            <a:r>
              <a:rPr lang="en-US" altLang="en-US" sz="2800"/>
              <a:t>What else could you say or do to encourage your parents to attend? </a:t>
            </a:r>
          </a:p>
          <a:p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	</a:t>
            </a:r>
            <a:r>
              <a:rPr lang="en-US" altLang="en-US" sz="2400"/>
              <a:t>(If you cannot get your parent/s to attend, the behavior problems in your classroom / school will continue.)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0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6865DB29-7FFF-BAA7-28AD-3EFFC0DFD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77813"/>
            <a:ext cx="8991600" cy="1139825"/>
          </a:xfrm>
        </p:spPr>
        <p:txBody>
          <a:bodyPr/>
          <a:lstStyle/>
          <a:p>
            <a:r>
              <a:rPr lang="en-US" altLang="en-US"/>
              <a:t>Open Forum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2AFA3509-2731-0334-6C51-1F0181AE5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71800" y="1981200"/>
            <a:ext cx="51054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Questions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FFFF00"/>
                </a:solidFill>
              </a:rPr>
              <a:t>Finding classes</a:t>
            </a:r>
          </a:p>
          <a:p>
            <a:pPr lvl="2">
              <a:lnSpc>
                <a:spcPct val="90000"/>
              </a:lnSpc>
            </a:pPr>
            <a:r>
              <a:rPr lang="en-US" altLang="en-US" sz="2800">
                <a:solidFill>
                  <a:srgbClr val="FFFF00"/>
                </a:solidFill>
              </a:rPr>
              <a:t>More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950DC19C-C036-EC8B-74B1-9CC8A0651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77813"/>
            <a:ext cx="8991600" cy="1139825"/>
          </a:xfrm>
        </p:spPr>
        <p:txBody>
          <a:bodyPr/>
          <a:lstStyle/>
          <a:p>
            <a:r>
              <a:rPr lang="en-US" altLang="en-US"/>
              <a:t>Designed to address the </a:t>
            </a:r>
            <a:r>
              <a:rPr lang="en-US" altLang="en-US" b="0" i="1"/>
              <a:t>most</a:t>
            </a:r>
            <a:r>
              <a:rPr lang="en-US" altLang="en-US"/>
              <a:t> destructive of behaviors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213F92AB-5352-A43D-3166-82F653603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391400" cy="5029200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School Failure</a:t>
            </a:r>
          </a:p>
          <a:p>
            <a:r>
              <a:rPr lang="en-US" altLang="en-US">
                <a:solidFill>
                  <a:srgbClr val="FFFF00"/>
                </a:solidFill>
              </a:rPr>
              <a:t>Truancy</a:t>
            </a:r>
          </a:p>
          <a:p>
            <a:r>
              <a:rPr lang="en-US" altLang="en-US">
                <a:solidFill>
                  <a:srgbClr val="FFFF00"/>
                </a:solidFill>
              </a:rPr>
              <a:t>Family Conflict</a:t>
            </a:r>
          </a:p>
          <a:p>
            <a:r>
              <a:rPr lang="en-US" altLang="en-US">
                <a:solidFill>
                  <a:srgbClr val="FFFF00"/>
                </a:solidFill>
              </a:rPr>
              <a:t>Drug Use</a:t>
            </a:r>
          </a:p>
          <a:p>
            <a:r>
              <a:rPr lang="en-US" altLang="en-US">
                <a:solidFill>
                  <a:srgbClr val="FFFF00"/>
                </a:solidFill>
              </a:rPr>
              <a:t>Gangs</a:t>
            </a:r>
          </a:p>
          <a:p>
            <a:r>
              <a:rPr lang="en-US" altLang="en-US">
                <a:solidFill>
                  <a:srgbClr val="FFFF00"/>
                </a:solidFill>
              </a:rPr>
              <a:t>Violent Behavior</a:t>
            </a:r>
          </a:p>
          <a:p>
            <a:r>
              <a:rPr lang="en-US" altLang="en-US">
                <a:solidFill>
                  <a:srgbClr val="FFFF00"/>
                </a:solidFill>
              </a:rPr>
              <a:t>Runaways</a:t>
            </a:r>
          </a:p>
          <a:p>
            <a:r>
              <a:rPr lang="en-US" altLang="en-US">
                <a:solidFill>
                  <a:srgbClr val="FFFF00"/>
                </a:solidFill>
              </a:rPr>
              <a:t>Teen Suicidality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26">
            <a:extLst>
              <a:ext uri="{FF2B5EF4-FFF2-40B4-BE49-F238E27FC236}">
                <a16:creationId xmlns:a16="http://schemas.microsoft.com/office/drawing/2014/main" id="{6D02BB42-89C4-4E9E-4158-7B4891754D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77813"/>
            <a:ext cx="8991600" cy="1139825"/>
          </a:xfrm>
        </p:spPr>
        <p:txBody>
          <a:bodyPr/>
          <a:lstStyle/>
          <a:p>
            <a:r>
              <a:rPr lang="en-US" altLang="en-US"/>
              <a:t>Key Elements of </a:t>
            </a:r>
            <a:br>
              <a:rPr lang="en-US" altLang="en-US"/>
            </a:br>
            <a:r>
              <a:rPr lang="en-US" altLang="en-US"/>
              <a:t>Parent Project’s Success</a:t>
            </a:r>
          </a:p>
        </p:txBody>
      </p:sp>
      <p:sp>
        <p:nvSpPr>
          <p:cNvPr id="111619" name="Rectangle 1027">
            <a:extLst>
              <a:ext uri="{FF2B5EF4-FFF2-40B4-BE49-F238E27FC236}">
                <a16:creationId xmlns:a16="http://schemas.microsoft.com/office/drawing/2014/main" id="{C6B0466D-E916-B6B0-EFF9-10DD1469D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22 years in development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Need-based (built by parents’ questions)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Solution-focused / Behavioral approach 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Offers parents concrete, no-nonsense answers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Activity-based instruction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Cooperative learning norms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Provides emotional and practical support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FF00"/>
                </a:solidFill>
              </a:rPr>
              <a:t>Community collaborative / Schools / Law Enforcement / Probation / CBO’s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Places responsibility back on moms and dads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3611A13-0BA9-FC36-1B1A-F00DF44D8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If our children . . .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0D24EEB-E181-F043-88BB-5E1F88173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 altLang="en-US"/>
              <a:t>Go to school everyday </a:t>
            </a:r>
          </a:p>
          <a:p>
            <a:r>
              <a:rPr lang="en-US" altLang="en-US"/>
              <a:t>Do not fall asleep in class</a:t>
            </a:r>
          </a:p>
          <a:p>
            <a:r>
              <a:rPr lang="en-US" altLang="en-US"/>
              <a:t>Do their homework every night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F250DA55-7E6F-FE82-99DA-1809396CE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3581400"/>
            <a:ext cx="7278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Are they likely to graduate high school?</a:t>
            </a: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EBEBBAA3-6EC8-7BFA-4306-640F8EDD4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3" y="4373563"/>
            <a:ext cx="5514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Who owns 2/3 of that puzzle?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0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0C5D9ADD-0B0F-A0A9-4121-C2665B3D0A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848600" cy="2286000"/>
          </a:xfrm>
        </p:spPr>
        <p:txBody>
          <a:bodyPr/>
          <a:lstStyle/>
          <a:p>
            <a:r>
              <a:rPr lang="en-US" altLang="en-US"/>
              <a:t>One parent is worth a thousand school masters!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D16F12A-17F3-3194-4E09-7C81785E18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r>
              <a:rPr lang="en-US" altLang="en-US"/>
              <a:t>Ancient Chinese Proverb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50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0F2F9D2-56B7-9B26-B771-422F31B60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0"/>
            <a:ext cx="7620000" cy="1219200"/>
          </a:xfrm>
        </p:spPr>
        <p:txBody>
          <a:bodyPr/>
          <a:lstStyle/>
          <a:p>
            <a:r>
              <a:rPr lang="en-US" altLang="en-US" sz="6300"/>
              <a:t>Do parents care?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7216DD43-5F7E-C7D8-C138-962B726A5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12775"/>
            <a:ext cx="8229600" cy="1139825"/>
          </a:xfrm>
        </p:spPr>
        <p:txBody>
          <a:bodyPr/>
          <a:lstStyle/>
          <a:p>
            <a:r>
              <a:rPr lang="en-US" altLang="en-US" sz="3600"/>
              <a:t>How do parents of strong-willed or out-of-control children feel?</a:t>
            </a:r>
            <a:endParaRPr lang="en-US" altLang="en-US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306755EB-FDDD-221D-9E53-0BAB8327FE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03475"/>
            <a:ext cx="8229600" cy="4530725"/>
          </a:xfrm>
        </p:spPr>
        <p:txBody>
          <a:bodyPr/>
          <a:lstStyle/>
          <a:p>
            <a:r>
              <a:rPr lang="en-US" altLang="en-US"/>
              <a:t>Overwhelmed</a:t>
            </a:r>
          </a:p>
          <a:p>
            <a:r>
              <a:rPr lang="en-US" altLang="en-US"/>
              <a:t>Guilty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84D02BE2-2A05-44A9-B76D-D48679B25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Point!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DB49BB9E-C5DF-607D-E68B-DB0362162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056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Parents of high-risk kids are often burned out . . . but they still love their kids.</a:t>
            </a:r>
          </a:p>
        </p:txBody>
      </p:sp>
      <p:sp>
        <p:nvSpPr>
          <p:cNvPr id="114692" name="Rectangle 4">
            <a:extLst>
              <a:ext uri="{FF2B5EF4-FFF2-40B4-BE49-F238E27FC236}">
                <a16:creationId xmlns:a16="http://schemas.microsoft.com/office/drawing/2014/main" id="{53660291-68AB-E010-A2CA-3A4621F14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548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YOU are the key to getting your parents out!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>
            <a:extLst>
              <a:ext uri="{FF2B5EF4-FFF2-40B4-BE49-F238E27FC236}">
                <a16:creationId xmlns:a16="http://schemas.microsoft.com/office/drawing/2014/main" id="{7D8933B3-9C98-CBA6-A993-EC664AB38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 Surprise</a:t>
            </a:r>
          </a:p>
        </p:txBody>
      </p:sp>
      <p:sp>
        <p:nvSpPr>
          <p:cNvPr id="115715" name="Rectangle 1027">
            <a:extLst>
              <a:ext uri="{FF2B5EF4-FFF2-40B4-BE49-F238E27FC236}">
                <a16:creationId xmlns:a16="http://schemas.microsoft.com/office/drawing/2014/main" id="{9FA91149-E47B-757F-1EA7-6B15833D34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6629400" cy="1828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en-US">
                <a:effectLst/>
              </a:rPr>
              <a:t>Handing a flyer to your parents will not get them out.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 typeface="Times" charset="0"/>
              <a:buChar char="•"/>
            </a:pPr>
            <a:r>
              <a:rPr lang="en-US" altLang="en-US">
                <a:effectLst/>
              </a:rPr>
              <a:t>Parents of high-risk kids need a personal invitation from </a:t>
            </a:r>
            <a:r>
              <a:rPr lang="en-US" altLang="en-US" i="1">
                <a:effectLst/>
              </a:rPr>
              <a:t>YOU</a:t>
            </a:r>
            <a:r>
              <a:rPr lang="en-US" altLang="en-US">
                <a:effectLst/>
              </a:rPr>
              <a:t>!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tain">
  <a:themeElements>
    <a:clrScheme name="Curtain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C02418"/>
      </a:accent1>
      <a:accent2>
        <a:srgbClr val="000000"/>
      </a:accent2>
      <a:accent3>
        <a:srgbClr val="C0AAAA"/>
      </a:accent3>
      <a:accent4>
        <a:srgbClr val="DADADA"/>
      </a:accent4>
      <a:accent5>
        <a:srgbClr val="DCACAB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rtain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C02418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DCACAB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2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3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4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2131CB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BADE2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X:Templates:Presentations:Designs:Curtain</Template>
  <TotalTime>1451</TotalTime>
  <Words>368</Words>
  <Application>Microsoft Macintosh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Times</vt:lpstr>
      <vt:lpstr>Curtain</vt:lpstr>
      <vt:lpstr>The Parent Project®</vt:lpstr>
      <vt:lpstr>Designed to address the most destructive of behaviors</vt:lpstr>
      <vt:lpstr>Key Elements of  Parent Project’s Success</vt:lpstr>
      <vt:lpstr>If our children . . .</vt:lpstr>
      <vt:lpstr>One parent is worth a thousand school masters!</vt:lpstr>
      <vt:lpstr>Do parents care?</vt:lpstr>
      <vt:lpstr>How do parents of strong-willed or out-of-control children feel?</vt:lpstr>
      <vt:lpstr>The Point!</vt:lpstr>
      <vt:lpstr>No Surprise</vt:lpstr>
      <vt:lpstr>Think back to the way parents of high-risk children “feel”. If you were one of these parents, what would you want to hear?  What words would motivate you to come to a Parent Project class?  Hint: Your parents are looking for a life-changing experience; not another program.</vt:lpstr>
      <vt:lpstr>Don’t be afraid to push . . .</vt:lpstr>
      <vt:lpstr>Open Forum</vt:lpstr>
    </vt:vector>
  </TitlesOfParts>
  <Company>Department of Parks and Recreation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Los Angeles  Parent Project Collaborative </dc:title>
  <dc:creator>Los Angeles County</dc:creator>
  <cp:lastModifiedBy>Diane Nicholson</cp:lastModifiedBy>
  <cp:revision>115</cp:revision>
  <dcterms:created xsi:type="dcterms:W3CDTF">2007-03-09T00:28:52Z</dcterms:created>
  <dcterms:modified xsi:type="dcterms:W3CDTF">2022-12-21T17:33:05Z</dcterms:modified>
</cp:coreProperties>
</file>