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5" r:id="rId2"/>
    <p:sldId id="307" r:id="rId3"/>
    <p:sldId id="257" r:id="rId4"/>
    <p:sldId id="318" r:id="rId5"/>
    <p:sldId id="326" r:id="rId6"/>
    <p:sldId id="287" r:id="rId7"/>
    <p:sldId id="314" r:id="rId8"/>
    <p:sldId id="308" r:id="rId9"/>
    <p:sldId id="288" r:id="rId10"/>
    <p:sldId id="324" r:id="rId11"/>
    <p:sldId id="291" r:id="rId12"/>
    <p:sldId id="29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2" autoAdjust="0"/>
    <p:restoredTop sz="94714" autoAdjust="0"/>
  </p:normalViewPr>
  <p:slideViewPr>
    <p:cSldViewPr>
      <p:cViewPr varScale="1">
        <p:scale>
          <a:sx n="155" d="100"/>
          <a:sy n="155" d="100"/>
        </p:scale>
        <p:origin x="920" y="184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184" y="-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54C15A30-C227-2D45-CDEE-36D3011D72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EE7F55B-58A2-C6F2-CF0B-864DCB7AF01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8571FDDC-BAF4-B496-B89A-59BCC1CFDCF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D49E64DE-A115-DA08-6B64-A20DE151E20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AFED93-7288-9447-AC09-DB6F21EF51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57ED98E-3818-D519-B553-1489BEAEB0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CF14990-BF53-8765-C13D-7D04EE2F0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538E5E64-3AE9-FB9E-F18D-58AB49EEB1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66C81EFB-0B92-2172-F9C9-1B4378DB4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2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>
            <a:extLst>
              <a:ext uri="{FF2B5EF4-FFF2-40B4-BE49-F238E27FC236}">
                <a16:creationId xmlns:a16="http://schemas.microsoft.com/office/drawing/2014/main" id="{2785B5CD-7E37-F61F-B0D9-5D6A583D37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7" name="Rectangle 1027">
            <a:extLst>
              <a:ext uri="{FF2B5EF4-FFF2-40B4-BE49-F238E27FC236}">
                <a16:creationId xmlns:a16="http://schemas.microsoft.com/office/drawing/2014/main" id="{FC9BB064-10AF-9382-AF99-A1826E290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Chart Answers on Flip Chart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7CA1106-267E-4260-63CD-2A647F4973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84C6C86-569B-C64F-C1BE-62CA51C6A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AEF8847F-016F-ED97-F2AE-B113EC29EF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145D4234-0F1C-B3F2-8DAB-DB06C69D2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Chart Answers on Flip Chart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CFB6417-43B7-26F5-6918-C3483975F3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8BA7FE0-4D13-6F3A-5B6A-581F738B0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C73320C0-FE36-1215-4408-1894A4F8FE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A2602713-50CC-1E4F-5179-B15DA1366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6F2E206-6EE9-7907-1567-414A2C8F2F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E411121-13EB-4722-5393-B92B5080F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Check off problems that apply to LE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19441DBB-50AE-6146-B790-F4A770026F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60D635EB-5737-770F-825E-533BC16F9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Tons of research demonstrates that if we keep kids in school they are less likely to become criminals.  </a:t>
            </a:r>
          </a:p>
          <a:p>
            <a:r>
              <a:rPr lang="en-US" altLang="en-US" sz="2000"/>
              <a:t>That’s the bottom line….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7FB77AFC-BC79-8BF3-0123-7DF2264385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FDE0C28E-0650-9C65-AF68-7E283F368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>
            <a:extLst>
              <a:ext uri="{FF2B5EF4-FFF2-40B4-BE49-F238E27FC236}">
                <a16:creationId xmlns:a16="http://schemas.microsoft.com/office/drawing/2014/main" id="{32085A61-AF8E-9D95-5C16-722E1E0FA65D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170D8E84-4E90-606F-1B8C-8F7B63871E8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DC3CF803-BD57-23B6-E4A5-027EB025D76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D8625654-B25D-1822-1763-315EA0D149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F6EAAE46-F775-035F-7B45-836B4213A1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C65ED8-D3C6-3E46-BB07-C5FF2913E8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14E89-CEE5-51AD-2956-957BEF42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6EBDF-63DC-20A2-0F92-B78B87246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FAB7F-76AC-ECA0-31A4-7E17A8753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10182-35AF-2CCB-1E11-C9643E9D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26B22-3339-D06D-1035-485F0CAB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EC793-53C1-2E41-90AD-05C48373CC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77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7DF3D8-4DB4-6F59-857C-CA6C35E41A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286500" y="1066800"/>
            <a:ext cx="1714500" cy="441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BEA38-5F08-DD60-0A8F-A1A3A6208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1066800"/>
            <a:ext cx="4991100" cy="441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49774-AFD7-2EFE-1E81-362E4C7E5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1B016-A41A-0B57-7887-6F2F6B67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CF35C-7257-915D-37FA-A736FF10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6E8E-AD76-CB48-A678-9398C1189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31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3702-B285-ADC0-D367-2A4A38DB3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3F7B9-EDCF-5D4B-9DBC-6BFE9DCCA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8F8A0-D6FE-B9DE-37F1-7257DACAD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672B-2E39-458C-C3AC-ACA8E98A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E1332-67A2-09FB-A419-852FBB6BB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036BA-7DF7-384B-9CF5-6F15E690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49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7E5E-080C-E868-3EF3-064898E8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79AB4-175C-12F3-A503-C98B89322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CA8BE-1FD5-9194-E660-EE550B82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D6593-A5FE-A5B3-81F1-67E49F36A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9686F-A927-FCEF-234C-E94B62931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844B3-06B5-AD43-9F4F-69FAFA098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9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3AED-3A9B-F127-9BA9-9F794B43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81D7E-44A5-7F2C-92BD-F9D5C82C8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590800"/>
            <a:ext cx="3352800" cy="289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F4125-C579-F706-F67F-8C4FA5339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352800" cy="289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0514D-9C37-BCE0-B700-B98484199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CD0F5-BFF3-535F-AB0A-EABBBA0C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66741-D350-3090-B832-A52676B2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F05F-CF5F-D84A-95FF-EE66D34F8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46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B968-614F-431E-A9DD-AB0F518B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DB0EA-EB0A-FB8E-AB44-88C5E3A6A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89D85-C414-45C5-F292-8B6D25A77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BA463-65BB-2D02-0B9B-7304B9260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70964-A4FD-2CCD-5794-D23635883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B28BC-6436-0279-DC9F-9D1AEB969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7ADC8-4A3B-56FC-C802-F1A42DE1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F812B-3A30-E6B1-48F7-348601DE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08918-DE73-0447-B8D9-0E5C15F79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53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F4976-5B24-EF0E-0B27-9C4CE3FF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C5FD4-3A92-41D1-7359-19571DC12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FEB312-9642-5C3F-CA9F-3FC47487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7EA197-0266-B90C-07A0-8B51C202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1E696-E1DD-C646-9391-F99BFCBAD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58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DFA329-2005-35C5-37E0-A2E615BF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2AE92-FE76-8A6F-0D81-74C0671C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ECAF8-5C91-14D7-C35B-E5541389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03D3-32FF-6747-9033-1C702BBB4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59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ACFE4-C0AD-3CF4-17C0-0C311221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B2409-88C8-DD4D-7635-4D0DC022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A7701-575C-7F2D-83DB-DB72D85A5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FD1E4-B51F-5892-C7F8-EA9A14D8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95120-15BE-19CA-07B0-83CC78AF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A16EA-4C37-7480-59F7-E922788A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30068-A3D9-514A-A980-66432375D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57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0AAA-1F7A-6F06-B9EA-FD28D3264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8DAA9A-60AC-D6DB-419C-EDAD0D401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91B009-8290-0AA6-C691-F142E73B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94C02-96C9-847C-0E8C-E6F3D05E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2449C-568E-F692-6554-7E8A4EA3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14ADD-7289-733F-B435-C32EA2E0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22811-EF45-1C48-BA62-1636D8C3E8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82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1338EF8E-918D-67B6-7F1E-C1AB84BFD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0668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A3C6834E-2ABB-AAC2-8228-5ABCBD5EE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590800"/>
            <a:ext cx="6858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4B3B1BB-C002-B136-8EF2-7B05737054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4264186-792C-F4C8-9789-7B8724343F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Parent Project®, Inc.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EE046476-B2BC-C9A6-4579-FCB42A9CAA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8B215BCC-67C3-5F42-9AF4-0FAB0162AE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 i="1" kern="1200">
          <a:solidFill>
            <a:srgbClr val="6633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rgbClr val="B75B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rgbClr val="B75B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rgbClr val="B75B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rgbClr val="B75B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rgbClr val="B75B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5946BA20-68BF-F471-ABA0-DB4B245F4F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9772C12-12C1-5A40-9E7A-E9E0890BB8F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FD531A78-0040-D646-FA13-6644B38DD9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066800"/>
            <a:ext cx="7315200" cy="1143000"/>
          </a:xfrm>
        </p:spPr>
        <p:txBody>
          <a:bodyPr/>
          <a:lstStyle/>
          <a:p>
            <a:r>
              <a:rPr lang="en-US" altLang="en-US"/>
              <a:t>The Parent Project®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AD4FEF2-78FB-9EF0-76AC-2787AC2FC1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2590800"/>
            <a:ext cx="7086600" cy="1752600"/>
          </a:xfrm>
        </p:spPr>
        <p:txBody>
          <a:bodyPr/>
          <a:lstStyle/>
          <a:p>
            <a:r>
              <a:rPr lang="en-US" altLang="en-US" dirty="0"/>
              <a:t>The largest court-mandated juvenile diversion program in the country!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CE4060E9-6EF9-6868-3818-26B8B03A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i="1">
                <a:solidFill>
                  <a:srgbClr val="663300"/>
                </a:solidFill>
              </a:rPr>
              <a:t>The American Bar Association’s </a:t>
            </a:r>
          </a:p>
          <a:p>
            <a:r>
              <a:rPr lang="en-US" altLang="en-US" sz="1800" i="1">
                <a:solidFill>
                  <a:srgbClr val="663300"/>
                </a:solidFill>
              </a:rPr>
              <a:t>Center on Children and the Law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0BE33D1-7874-4948-DD10-6445E052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42C76A4-0DF6-FE8E-D396-9DB9F8AA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7479-9B64-F349-A5AF-EA77C8BC128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1036F80C-D976-853E-51EB-912659F3F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1295400"/>
            <a:ext cx="7010400" cy="4876800"/>
          </a:xfrm>
        </p:spPr>
        <p:txBody>
          <a:bodyPr/>
          <a:lstStyle/>
          <a:p>
            <a:pPr algn="l"/>
            <a:r>
              <a:rPr lang="en-US" altLang="en-US" sz="3600"/>
              <a:t>Think back to the way parents of high-risk children “</a:t>
            </a:r>
            <a:r>
              <a:rPr lang="en-US" altLang="en-US" sz="3600" i="0"/>
              <a:t>feel”</a:t>
            </a:r>
            <a:r>
              <a:rPr lang="en-US" altLang="en-US" sz="3600"/>
              <a:t>. If you were one of these parents, what would you want to hear? </a:t>
            </a:r>
            <a:br>
              <a:rPr lang="en-US" altLang="en-US" sz="3600"/>
            </a:br>
            <a:r>
              <a:rPr lang="en-US" altLang="en-US" sz="3600"/>
              <a:t>What words would motivate you to come to a Parent Project class?</a:t>
            </a:r>
            <a:r>
              <a:rPr lang="en-US" altLang="en-US"/>
              <a:t> 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2400"/>
              <a:t>Hint: Your parents are looking for a life-changing experience. Not another program.</a:t>
            </a:r>
            <a:br>
              <a:rPr lang="en-US" altLang="en-US" sz="2400"/>
            </a:br>
            <a:endParaRPr lang="en-US" altLang="en-US" sz="2400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A3E58E76-88EA-448F-2937-8A675731F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990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A546D68-6734-4C68-A81A-05BAE29E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F20E0DB-DFFA-60A8-9449-0B02294B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8D94-1CAF-8A4B-9D8A-46696C44F2A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05C3E900-95F6-8942-87DA-340CB6E5E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6553200" cy="1219200"/>
          </a:xfrm>
        </p:spPr>
        <p:txBody>
          <a:bodyPr/>
          <a:lstStyle/>
          <a:p>
            <a:r>
              <a:rPr lang="en-US" altLang="en-US"/>
              <a:t>Don’t be afraid to push . . .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3D01DEC-7E76-3A3C-30FA-DFEF3D758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5532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“Your child needs you now more than ever.”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“This program will help keep your child out of our system.”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“You called me for help. Here it is.”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“This class is only 24 hours long. Are you saying your child is not worth one day of your time?”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What else could you say / do to encourage your parents to attend? 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FE9A7A19-0A6F-B551-BA3D-3CDD236531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FE6BCC8-FE8C-B04B-8636-60DA94B226F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1D95E996-8D3D-514C-9E5B-20B2E7E421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315200" cy="990600"/>
          </a:xfrm>
        </p:spPr>
        <p:txBody>
          <a:bodyPr/>
          <a:lstStyle/>
          <a:p>
            <a:pPr algn="ctr"/>
            <a:r>
              <a:rPr lang="en-US" altLang="en-US"/>
              <a:t>Open Forum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E9C30D4-5E04-2246-50C4-5E69A97250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553200" cy="3276600"/>
          </a:xfrm>
        </p:spPr>
        <p:txBody>
          <a:bodyPr/>
          <a:lstStyle/>
          <a:p>
            <a:pPr algn="l">
              <a:buFont typeface="Times" charset="0"/>
              <a:buChar char="•"/>
            </a:pPr>
            <a:r>
              <a:rPr lang="en-US" altLang="en-US" sz="4400"/>
              <a:t>Questions</a:t>
            </a:r>
          </a:p>
          <a:p>
            <a:pPr algn="l">
              <a:buFont typeface="Times" charset="0"/>
              <a:buChar char="•"/>
            </a:pPr>
            <a:r>
              <a:rPr lang="en-US" altLang="en-US" sz="4400"/>
              <a:t>   Finding classes</a:t>
            </a:r>
          </a:p>
          <a:p>
            <a:pPr algn="l">
              <a:buFont typeface="Times" charset="0"/>
              <a:buChar char="•"/>
            </a:pPr>
            <a:r>
              <a:rPr lang="en-US" altLang="en-US" sz="4400"/>
              <a:t>      More information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C476AEF8-2193-DE57-399C-6114B913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AD8F2AD-9F87-760C-1076-EA5D301B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18DA-EE93-BB4D-AB01-288B1F04F38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682" name="Rectangle 1026">
            <a:extLst>
              <a:ext uri="{FF2B5EF4-FFF2-40B4-BE49-F238E27FC236}">
                <a16:creationId xmlns:a16="http://schemas.microsoft.com/office/drawing/2014/main" id="{4CCA0BBB-01FF-71A7-E9C9-7F46BD9E5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858000" cy="1447800"/>
          </a:xfrm>
        </p:spPr>
        <p:txBody>
          <a:bodyPr/>
          <a:lstStyle/>
          <a:p>
            <a:pPr algn="l"/>
            <a:r>
              <a:rPr lang="en-US" altLang="en-US"/>
              <a:t>Parent Project:</a:t>
            </a:r>
          </a:p>
        </p:txBody>
      </p:sp>
      <p:sp>
        <p:nvSpPr>
          <p:cNvPr id="71683" name="Rectangle 1027">
            <a:extLst>
              <a:ext uri="{FF2B5EF4-FFF2-40B4-BE49-F238E27FC236}">
                <a16:creationId xmlns:a16="http://schemas.microsoft.com/office/drawing/2014/main" id="{65C37ABA-B530-6A84-1D91-86370A93F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6858000" cy="2895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Designed specifically for parents of adjudicated youth: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Family conflict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Truancy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Drug Use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Runaways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Violent Children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Youth Gangs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Teen Suicidality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405784D-22FE-A101-5D3F-32BC610D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AA3CE14-C5AE-3433-0EFE-48B9ABAD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F8A0-400F-6841-91EB-7DE9F237AA3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0C5D66D-A1C2-A659-91CC-46E77DE2F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6858000" cy="1371600"/>
          </a:xfrm>
        </p:spPr>
        <p:txBody>
          <a:bodyPr/>
          <a:lstStyle/>
          <a:p>
            <a:r>
              <a:rPr lang="en-US" altLang="en-US"/>
              <a:t>Key Elements </a:t>
            </a:r>
            <a:br>
              <a:rPr lang="en-US" altLang="en-US"/>
            </a:br>
            <a:r>
              <a:rPr lang="en-US" altLang="en-US"/>
              <a:t>of Parent Project’s Success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976510F-5796-5D1A-E137-D61395FF8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68580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Solution-focused / Behavioral approach / Offers concrete, no nonsense answers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Activity-based instruction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Community collaborative / LE / Schools / Courts &amp; Probation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Empowers parents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Offers ongoing, emotional and practical support (parents call each other instead of calling you)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269F6E0-F9A4-A9AC-D2D2-9B8800137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2D981D6-31D6-AE76-47AC-976B74F3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4590-4E02-874E-876E-0BA87236995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7F87A600-FBC7-A4C0-C608-0336F0ED2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6858000" cy="1143000"/>
          </a:xfrm>
        </p:spPr>
        <p:txBody>
          <a:bodyPr/>
          <a:lstStyle/>
          <a:p>
            <a:r>
              <a:rPr lang="en-US" altLang="en-US" sz="4000" i="0"/>
              <a:t>Concrete Answers</a:t>
            </a:r>
            <a:r>
              <a:rPr lang="en-US" altLang="en-US" sz="4000"/>
              <a:t> </a:t>
            </a:r>
            <a:br>
              <a:rPr lang="en-US" altLang="en-US" sz="4000"/>
            </a:br>
            <a:r>
              <a:rPr lang="en-US" altLang="en-US" sz="3200"/>
              <a:t>Example: Runaway Kids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2B6EED7-9169-4340-0DB7-E3B60000D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68580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Call the Police &amp; File Report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Call every parent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Call School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Aggressively Pursue Child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Remove all Clothing/Valuables from Home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Print &amp; Post Missing Flyer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Disconnect, or, GPS child’s cell phone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Check Instagram, </a:t>
            </a:r>
            <a:r>
              <a:rPr lang="en-US" altLang="en-US" sz="2800" dirty="0" err="1"/>
              <a:t>Tiktok</a:t>
            </a:r>
            <a:r>
              <a:rPr lang="en-US" altLang="en-US" sz="2800" dirty="0"/>
              <a:t>, email, etc.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7D8A0258-5B29-9874-2356-A090B312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629603D-AAF3-EC64-9755-71F958AB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2666-1AFC-3C4D-83C7-0BCCFF21A99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A5E1AF7E-02D0-48B6-5C8B-9D14E541D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858000" cy="1447800"/>
          </a:xfrm>
        </p:spPr>
        <p:txBody>
          <a:bodyPr/>
          <a:lstStyle/>
          <a:p>
            <a:pPr algn="l"/>
            <a:r>
              <a:rPr lang="en-US" altLang="en-US"/>
              <a:t>Minidoka County, Idaho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182CBA69-B8BA-C481-E119-0E0D58F0B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68580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Juvenile court petitions -33%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Juvenile probation drug violations -20%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Total number of kids on probation -30%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Number of days in detention -24%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School dropouts fell from 17% to 0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School expulsions plummeted from 72 to 0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(Parents in the class stopped calling their child’s JPO for help!)</a:t>
            </a:r>
          </a:p>
        </p:txBody>
      </p:sp>
      <p:sp>
        <p:nvSpPr>
          <p:cNvPr id="189444" name="Text Box 4">
            <a:extLst>
              <a:ext uri="{FF2B5EF4-FFF2-40B4-BE49-F238E27FC236}">
                <a16:creationId xmlns:a16="http://schemas.microsoft.com/office/drawing/2014/main" id="{9A8C3481-0E56-9D13-A352-7664519E1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5410200"/>
            <a:ext cx="626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663300"/>
                </a:solidFill>
              </a:rPr>
              <a:t>Source: OJJDP’s Journal “Juvenile Justice”, 2004</a:t>
            </a:r>
          </a:p>
        </p:txBody>
      </p:sp>
      <p:sp>
        <p:nvSpPr>
          <p:cNvPr id="189445" name="Rectangle 5">
            <a:extLst>
              <a:ext uri="{FF2B5EF4-FFF2-40B4-BE49-F238E27FC236}">
                <a16:creationId xmlns:a16="http://schemas.microsoft.com/office/drawing/2014/main" id="{57420E9A-4583-9F74-66DA-8EB580DFD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192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>
                <a:solidFill>
                  <a:srgbClr val="894400"/>
                </a:solidFill>
              </a:rPr>
              <a:t>In three years:</a:t>
            </a:r>
            <a:endParaRPr lang="en-US" altLang="en-US"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C7D795FE-A848-C56C-5806-735AB3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77498B4-8DD0-D2D3-A652-00647FA2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4917-6402-EA4B-AA1C-79EE247046B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25E3AA2-6704-795F-A547-F937BC4AA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438400"/>
            <a:ext cx="6858000" cy="2819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b="1" i="1">
                <a:solidFill>
                  <a:srgbClr val="663300"/>
                </a:solidFill>
              </a:rPr>
              <a:t>Do Parents Care?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52FEDD2-CB2F-6F19-A5F4-B0C6AF42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39CBED3-7ABA-27EE-E222-4C65B3B7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C413-A8E7-F844-915D-D1F45372B03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4DC40216-AF14-1796-39F7-4171BA93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6858000" cy="2057400"/>
          </a:xfrm>
        </p:spPr>
        <p:txBody>
          <a:bodyPr/>
          <a:lstStyle/>
          <a:p>
            <a:r>
              <a:rPr lang="en-US" altLang="en-US"/>
              <a:t>How do parents of strong-willed or out-of-control children feel?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6DCDEEE-FCE9-8022-5FAC-5E5A7A9AD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895600"/>
            <a:ext cx="7543800" cy="3352800"/>
          </a:xfrm>
        </p:spPr>
        <p:txBody>
          <a:bodyPr/>
          <a:lstStyle/>
          <a:p>
            <a:r>
              <a:rPr lang="en-US" altLang="en-US"/>
              <a:t>Overwhelmed</a:t>
            </a:r>
          </a:p>
          <a:p>
            <a:r>
              <a:rPr lang="en-US" altLang="en-US"/>
              <a:t>Guilty</a:t>
            </a:r>
          </a:p>
          <a:p>
            <a:endParaRPr lang="en-US" altLang="en-US" sz="2400" i="1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001C31F-C91A-69BE-F922-4068B3B8F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6690F0-6B12-0F27-0275-13389D5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9409-C9DB-7F4E-BCFA-6E118CFAC1A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4B67D5E-5F15-822B-8EE5-92D9DF287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6858000" cy="2514600"/>
          </a:xfrm>
        </p:spPr>
        <p:txBody>
          <a:bodyPr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545293C-BF5F-ADB4-174C-685C138A0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6781800" cy="236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91C0FFBA-0C75-9815-00AF-224C89292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828800"/>
            <a:ext cx="6324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 i="1" dirty="0">
                <a:solidFill>
                  <a:srgbClr val="894400"/>
                </a:solidFill>
              </a:rPr>
              <a:t>Parents of high-risk kids are often burned out. . . but they still love their kids. </a:t>
            </a:r>
          </a:p>
          <a:p>
            <a:endParaRPr lang="en-US" altLang="en-US" sz="3600" b="1" i="1" dirty="0">
              <a:solidFill>
                <a:srgbClr val="894400"/>
              </a:solidFill>
            </a:endParaRPr>
          </a:p>
          <a:p>
            <a:r>
              <a:rPr lang="en-US" altLang="en-US" sz="4400" b="1" dirty="0">
                <a:solidFill>
                  <a:srgbClr val="894400"/>
                </a:solidFill>
              </a:rPr>
              <a:t>You</a:t>
            </a:r>
            <a:r>
              <a:rPr lang="en-US" altLang="en-US" sz="3600" b="1" i="1" dirty="0">
                <a:solidFill>
                  <a:srgbClr val="894400"/>
                </a:solidFill>
              </a:rPr>
              <a:t> are the key to getting your parents out!</a:t>
            </a: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4D25CEBB-9074-8964-9F55-424BA0614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035050"/>
            <a:ext cx="225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00CC"/>
                </a:solidFill>
              </a:rPr>
              <a:t>The Point!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97CEC26-C539-F424-D896-295FB4BA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Parent Project®, Inc.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F4B6350-DA41-EB4F-5D25-6189F1BE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FA7-08E2-9D4B-9E99-E08E3B5FDEE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B9BA093-A738-947F-2EF6-74513987B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066800"/>
            <a:ext cx="6477000" cy="914400"/>
          </a:xfrm>
        </p:spPr>
        <p:txBody>
          <a:bodyPr/>
          <a:lstStyle/>
          <a:p>
            <a:pPr algn="ctr"/>
            <a:r>
              <a:rPr lang="en-US" altLang="en-US"/>
              <a:t>No Surprise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C71F257-5444-D74B-0B57-E061F0BBC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DFD9EB2F-BDD2-0DCF-425F-4CF5848D304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52600" y="2286000"/>
            <a:ext cx="6248400" cy="4191000"/>
          </a:xfrm>
        </p:spPr>
        <p:txBody>
          <a:bodyPr/>
          <a:lstStyle/>
          <a:p>
            <a:r>
              <a:rPr lang="en-US" altLang="en-US"/>
              <a:t>Handing a flyer to parents </a:t>
            </a:r>
            <a:r>
              <a:rPr lang="en-US" altLang="en-US" i="1"/>
              <a:t>will not</a:t>
            </a:r>
            <a:r>
              <a:rPr lang="en-US" altLang="en-US"/>
              <a:t> get them out.</a:t>
            </a:r>
          </a:p>
          <a:p>
            <a:r>
              <a:rPr lang="en-US" altLang="en-US"/>
              <a:t>Parents of high-risk kids need a personal invitation from YOU.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charRg st="4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60">
                                            <p:txEl>
                                              <p:charRg st="44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uiExpand="1" build="p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 2013 - 202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98:Templates:Presentation Designs:Fireball</Template>
  <TotalTime>689</TotalTime>
  <Words>545</Words>
  <Application>Microsoft Macintosh PowerPoint</Application>
  <PresentationFormat>On-screen Show (4:3)</PresentationFormat>
  <Paragraphs>98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Times</vt:lpstr>
      <vt:lpstr>Fireball</vt:lpstr>
      <vt:lpstr>The Parent Project®</vt:lpstr>
      <vt:lpstr>Parent Project:</vt:lpstr>
      <vt:lpstr>Key Elements  of Parent Project’s Success</vt:lpstr>
      <vt:lpstr>Concrete Answers  Example: Runaway Kids</vt:lpstr>
      <vt:lpstr>Minidoka County, Idaho</vt:lpstr>
      <vt:lpstr>PowerPoint Presentation</vt:lpstr>
      <vt:lpstr>How do parents of strong-willed or out-of-control children feel?</vt:lpstr>
      <vt:lpstr> </vt:lpstr>
      <vt:lpstr>No Surprise</vt:lpstr>
      <vt:lpstr>Think back to the way parents of high-risk children “feel”. If you were one of these parents, what would you want to hear?  What words would motivate you to come to a Parent Project class?   Hint: Your parents are looking for a life-changing experience. Not another program. </vt:lpstr>
      <vt:lpstr>Don’t be afraid to push . . .</vt:lpstr>
      <vt:lpstr>Open Forum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Works?</dc:title>
  <dc:creator>Trial User</dc:creator>
  <cp:lastModifiedBy>Diane Nicholson</cp:lastModifiedBy>
  <cp:revision>133</cp:revision>
  <cp:lastPrinted>2005-10-17T21:10:14Z</cp:lastPrinted>
  <dcterms:created xsi:type="dcterms:W3CDTF">2004-11-30T22:46:34Z</dcterms:created>
  <dcterms:modified xsi:type="dcterms:W3CDTF">2022-12-21T17:21:25Z</dcterms:modified>
</cp:coreProperties>
</file>