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5" r:id="rId2"/>
    <p:sldId id="307" r:id="rId3"/>
    <p:sldId id="310" r:id="rId4"/>
    <p:sldId id="257" r:id="rId5"/>
    <p:sldId id="318" r:id="rId6"/>
    <p:sldId id="326" r:id="rId7"/>
    <p:sldId id="287" r:id="rId8"/>
    <p:sldId id="314" r:id="rId9"/>
    <p:sldId id="308" r:id="rId10"/>
    <p:sldId id="288" r:id="rId11"/>
    <p:sldId id="324" r:id="rId12"/>
    <p:sldId id="291" r:id="rId13"/>
    <p:sldId id="29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8" autoAdjust="0"/>
    <p:restoredTop sz="94694" autoAdjust="0"/>
  </p:normalViewPr>
  <p:slideViewPr>
    <p:cSldViewPr>
      <p:cViewPr varScale="1">
        <p:scale>
          <a:sx n="121" d="100"/>
          <a:sy n="121" d="100"/>
        </p:scale>
        <p:origin x="1968" y="176"/>
      </p:cViewPr>
      <p:guideLst>
        <p:guide orient="horz" pos="216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184" y="-6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026">
            <a:extLst>
              <a:ext uri="{FF2B5EF4-FFF2-40B4-BE49-F238E27FC236}">
                <a16:creationId xmlns:a16="http://schemas.microsoft.com/office/drawing/2014/main" id="{1064696D-95B8-8F81-3402-A1C4FC600CA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0595" name="Rectangle 1027">
            <a:extLst>
              <a:ext uri="{FF2B5EF4-FFF2-40B4-BE49-F238E27FC236}">
                <a16:creationId xmlns:a16="http://schemas.microsoft.com/office/drawing/2014/main" id="{6E5058C9-5963-0794-9ADB-0BC1F8B1B49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0596" name="Rectangle 1028">
            <a:extLst>
              <a:ext uri="{FF2B5EF4-FFF2-40B4-BE49-F238E27FC236}">
                <a16:creationId xmlns:a16="http://schemas.microsoft.com/office/drawing/2014/main" id="{D2160D8C-A8C8-4912-25D0-80E7D44A435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0597" name="Rectangle 1029">
            <a:extLst>
              <a:ext uri="{FF2B5EF4-FFF2-40B4-BE49-F238E27FC236}">
                <a16:creationId xmlns:a16="http://schemas.microsoft.com/office/drawing/2014/main" id="{93464E74-8EE6-7A87-0BCD-D9271E041D2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EA8350A-EEF1-CD4B-86D6-4CF94AF2AB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75CE61A1-5904-2AEA-DC1D-7AFE177B0A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8C4EDEDB-4995-4D45-BD1D-60E05037D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D006F2E9-5D9C-B54F-54B2-6C3B2B986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5A02D0F5-5BBF-56CE-8EB8-A82C05238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DFDE3F92-BD1F-46A4-5F2D-881B46C1FD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1DB9CDCB-4145-F7A1-0CCE-A8BC7C70B8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 sz="2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5D2BF342-C058-D123-B97B-FF826D0640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id="{D15C30C5-CDB8-411A-E20C-64FB865A7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/>
              <a:t>Chart Answers on Flip Chart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id="{4CC0FEB7-6796-A953-B143-971F4CDEB7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id="{41D59382-FF59-1025-6CAB-874A269C0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/>
              <a:t>The idea here is for cops to be a fireman for a day, a week, or a year.  Everybody loves a fireman or woman.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808CD791-4C13-7F04-10FA-96EF206135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id="{574CA93B-2740-3C0E-A5A3-2931E0DD2C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E5D43328-E8F6-9421-69CC-C3203F78FE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1C23C3CE-1896-3D0E-B2E3-CC842FF39A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/>
              <a:t>Chart Answers on Flip Chart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795B2C33-5458-29B5-DBC0-634893C640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9081791E-82F3-5D8E-8656-CDDB8CBDD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64589A32-A3C5-2DB9-CF78-410A8FE129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3412C82A-FBF3-302A-E8A5-357FC18072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E6349143-103E-C01E-2C5E-0F5628A4D7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D5D3225A-DD20-5FD7-9E5E-4D9043B46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/>
              <a:t>Check off problems that apply to LE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705A6E15-29B8-DF96-50FA-1AFCE89FCC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129D0EE9-B81E-A9B9-37CA-C79E8BE0C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/>
              <a:t>Tons of research demonstrates that if we keep kids in school they are less likely to become criminals.  </a:t>
            </a:r>
          </a:p>
          <a:p>
            <a:r>
              <a:rPr lang="en-US" altLang="en-US" sz="2000"/>
              <a:t>That’s the bottom line….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2A79EF62-ACE2-A5BE-3159-9550507B35E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8A5D5E97-389E-D841-B7C3-1431879F9A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49CF8AD-0D37-096B-9632-BD7E465FC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8D13EF-A742-EC47-AF37-9DE5601ED5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5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8F5AB174-2463-B5A9-3A21-D8019DAC37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DFF6912-0FDE-B5A0-8DFB-9160A2EC1C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Parent Project®, Inc.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BFA2DB40-0C5E-DAB4-BE52-608728ECCC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240F3-2CA6-2748-A856-DDE43798F4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40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6500" y="1066800"/>
            <a:ext cx="1714500" cy="441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1066800"/>
            <a:ext cx="4991100" cy="441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00EF223-9B3A-E472-36E8-1A0469512F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A81477A-9DD7-B641-1FBA-3F6AF1B384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Parent Project®, Inc.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25531BD-619C-BDC0-825E-99317E8548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46E09-41C7-114B-9D86-CD2B2E4EA5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17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760BC89-3044-972A-065B-09F02F4F4A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01C59B5-2A3E-B97E-9C8D-F917981347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Parent Project®, Inc.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BE8D7E2-7C64-D4C7-5AFB-F9304F6BCB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9DA1C-BFCC-DA4C-BDAB-D6D76C35BC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08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866B161C-06CD-C724-268C-B6F245836B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A85D155-BE8E-C851-B054-8B9916DDE8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Parent Project®, Inc.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254EBD0-5BEA-1588-8B2E-5280565D73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DE9EE-561B-DB4B-B5FF-D35DA71A91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407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590800"/>
            <a:ext cx="3352800" cy="2895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3352800" cy="2895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A442771-2C65-765E-AF27-3111A62271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47543D1-2937-4171-F304-C4599FE3EC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Parent Project®, Inc.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2E2E698-832C-9A11-7B64-26152E0B89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E5350-0954-1848-AB10-66117279FC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38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68DF8025-CFC2-0178-7F4F-E7F0500728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7D6CE064-1064-C7A3-C174-F2043819E9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Parent Project®, Inc.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0C29E96B-2B45-9FD1-933C-FB0ADFE914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B5740-42B3-DB49-AA47-D643CFB381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67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8C2E7BA0-A168-879E-D1AF-DCF2D2BA28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4DCA277C-EC17-1263-F444-EF37C2643B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Parent Project®, Inc.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DD2645F-F25B-0066-8503-AED43D35A9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741BB-6176-9342-A5D8-65182E7B9C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72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692A42F3-BD99-252D-1F8B-D3E619A89D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5B4D6EDA-45A3-6FEA-5CA7-99E310DFCD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Parent Project®, Inc.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4A7E5E0-7E31-9470-4A8F-4F127A5EAC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CFD8E-A8E4-194B-A8F0-B703687E6F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527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D2D935F-AFB0-95EE-D22D-260AD62181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A564A12-C8F1-62B0-B267-A0012398B7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Parent Project®, Inc.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5E64458-8DC1-CD84-B50F-CF68A9AC4D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E8164-4E0B-9340-AAD5-50C0199A55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53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B3C83D9-6F4B-6214-A22C-F55A6DFE78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6B39105-2117-3C81-8806-A51D9E4BC3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Parent Project®, Inc.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4A8F8C1-0423-8316-EEB1-C8CB71FA3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49AD2-81D3-FC4C-9FF2-DD3C2838ED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68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>
            <a:extLst>
              <a:ext uri="{FF2B5EF4-FFF2-40B4-BE49-F238E27FC236}">
                <a16:creationId xmlns:a16="http://schemas.microsoft.com/office/drawing/2014/main" id="{006A332D-A64A-5124-2F2F-DCC9A39C85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0668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8">
            <a:extLst>
              <a:ext uri="{FF2B5EF4-FFF2-40B4-BE49-F238E27FC236}">
                <a16:creationId xmlns:a16="http://schemas.microsoft.com/office/drawing/2014/main" id="{3BFC79B5-C403-857F-A1DF-FE2F4D5F5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590800"/>
            <a:ext cx="68580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09BD023F-0DE6-2D52-59B2-55C4A902222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4818A48E-B080-FE48-4247-171A080E28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Parent Project®, Inc.</a:t>
            </a:r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3C8BCBCC-A635-4934-8BF2-AF07502B8C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2354710-9804-EF4F-94C9-F6180CD616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 i="1" kern="1200">
          <a:solidFill>
            <a:srgbClr val="66330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663300"/>
          </a:solidFill>
          <a:latin typeface="Times New Roman" panose="02020603050405020304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663300"/>
          </a:solidFill>
          <a:latin typeface="Times New Roman" panose="02020603050405020304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663300"/>
          </a:solidFill>
          <a:latin typeface="Times New Roman" panose="02020603050405020304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663300"/>
          </a:solidFill>
          <a:latin typeface="Times New Roman" panose="02020603050405020304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663300"/>
          </a:solidFill>
          <a:latin typeface="Times New Roman" panose="02020603050405020304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663300"/>
          </a:solidFill>
          <a:latin typeface="Times New Roman" panose="02020603050405020304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663300"/>
          </a:solidFill>
          <a:latin typeface="Times New Roman" panose="02020603050405020304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663300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rgbClr val="B75B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 kern="1200">
          <a:solidFill>
            <a:srgbClr val="B75B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rgbClr val="B75B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rgbClr val="B75B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rgbClr val="B75B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1">
            <a:extLst>
              <a:ext uri="{FF2B5EF4-FFF2-40B4-BE49-F238E27FC236}">
                <a16:creationId xmlns:a16="http://schemas.microsoft.com/office/drawing/2014/main" id="{C5AB82D6-1994-D8E9-1625-6525A82484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948494-1131-FB4E-ADBC-EAE31EFC955A}" type="slidenum">
              <a:rPr lang="en-US" altLang="en-US" sz="1400">
                <a:latin typeface="Arial" panose="020B0604020202020204" pitchFamily="34" charset="0"/>
              </a:rPr>
              <a:pPr/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E8A7DF68-3E20-1C67-C34B-EAC48C68B2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315200" cy="1143000"/>
          </a:xfrm>
        </p:spPr>
        <p:txBody>
          <a:bodyPr/>
          <a:lstStyle/>
          <a:p>
            <a:r>
              <a:rPr lang="en-US" altLang="en-US"/>
              <a:t>The Parent Project®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7E41E71-ED29-896B-9546-F5223F2738B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2590800"/>
            <a:ext cx="7086600" cy="1752600"/>
          </a:xfrm>
        </p:spPr>
        <p:txBody>
          <a:bodyPr/>
          <a:lstStyle/>
          <a:p>
            <a:r>
              <a:rPr lang="en-US" altLang="en-US"/>
              <a:t>A program for parents raising difficult or out-of-control adolescent children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>
            <a:extLst>
              <a:ext uri="{FF2B5EF4-FFF2-40B4-BE49-F238E27FC236}">
                <a16:creationId xmlns:a16="http://schemas.microsoft.com/office/drawing/2014/main" id="{D19C8977-0C79-86BB-2D4F-A92F9DD9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Arial" panose="020B0604020202020204" pitchFamily="34" charset="0"/>
              </a:rPr>
              <a:t>Parent Project®, Inc.</a:t>
            </a: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BB4A1432-302E-EA68-8015-838663B0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008A6C-44B4-EE40-B69F-99C7F004E42B}" type="slidenum">
              <a:rPr lang="en-US" altLang="en-US" sz="1400">
                <a:latin typeface="Arial" panose="020B0604020202020204" pitchFamily="34" charset="0"/>
              </a:rPr>
              <a:pPr/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601E46BC-484E-B956-7319-B4DC739D4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1066800"/>
            <a:ext cx="6477000" cy="914400"/>
          </a:xfrm>
        </p:spPr>
        <p:txBody>
          <a:bodyPr/>
          <a:lstStyle/>
          <a:p>
            <a:pPr algn="ctr"/>
            <a:r>
              <a:rPr lang="en-US" altLang="en-US"/>
              <a:t>No Surprise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35EABA-7B19-6B97-54EB-77DE79C44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131E00BA-EC16-0FF5-D26A-F0562FB506F2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52600" y="2286000"/>
            <a:ext cx="6248400" cy="4191000"/>
          </a:xfrm>
        </p:spPr>
        <p:txBody>
          <a:bodyPr/>
          <a:lstStyle/>
          <a:p>
            <a:r>
              <a:rPr lang="en-US" altLang="en-US"/>
              <a:t>Handing a flyer to parents </a:t>
            </a:r>
            <a:r>
              <a:rPr lang="en-US" altLang="en-US" i="1"/>
              <a:t>will not</a:t>
            </a:r>
            <a:r>
              <a:rPr lang="en-US" altLang="en-US"/>
              <a:t> get them out.</a:t>
            </a:r>
          </a:p>
          <a:p>
            <a:r>
              <a:rPr lang="en-US" altLang="en-US"/>
              <a:t>Parents of high-risk kids need a personal invitation from YOU.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60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charRg st="44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60">
                                            <p:txEl>
                                              <p:charRg st="44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62C78901-7753-63F2-6A3D-AC9F39D1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Arial" panose="020B0604020202020204" pitchFamily="34" charset="0"/>
              </a:rPr>
              <a:t>Parent Project®, Inc.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4F45A8A4-AB78-71AB-49B0-925AD8324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D6833D-7F2A-C04E-ACED-803DCC5DCD70}" type="slidenum">
              <a:rPr lang="en-US" altLang="en-US" sz="1400">
                <a:latin typeface="Arial" panose="020B0604020202020204" pitchFamily="34" charset="0"/>
              </a:rPr>
              <a:pPr/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39973D5-716A-E810-7F08-41C498F09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7010400" cy="5867400"/>
          </a:xfrm>
        </p:spPr>
        <p:txBody>
          <a:bodyPr/>
          <a:lstStyle/>
          <a:p>
            <a:pPr algn="l"/>
            <a:r>
              <a:rPr lang="en-US" altLang="en-US" sz="3600"/>
              <a:t>Think back to the way parents of high-risk children “</a:t>
            </a:r>
            <a:r>
              <a:rPr lang="en-US" altLang="en-US" sz="3600" i="0"/>
              <a:t>feel”</a:t>
            </a:r>
            <a:r>
              <a:rPr lang="en-US" altLang="en-US" sz="3600"/>
              <a:t>. If you were one of these parents, what would you want to hear? </a:t>
            </a:r>
            <a:br>
              <a:rPr lang="en-US" altLang="en-US" sz="3600"/>
            </a:br>
            <a:r>
              <a:rPr lang="en-US" altLang="en-US" sz="3600"/>
              <a:t>What words would motivate you to come to a Parent Project class?</a:t>
            </a:r>
            <a:r>
              <a:rPr lang="en-US" altLang="en-US"/>
              <a:t> </a:t>
            </a:r>
            <a:br>
              <a:rPr lang="en-US" altLang="en-US"/>
            </a:br>
            <a:br>
              <a:rPr lang="en-US" altLang="en-US"/>
            </a:br>
            <a:r>
              <a:rPr lang="en-US" altLang="en-US" sz="2400"/>
              <a:t>Hint: Your parents are looking for a life-changing experience; not another program.</a:t>
            </a:r>
            <a:br>
              <a:rPr lang="en-US" altLang="en-US" sz="2400"/>
            </a:br>
            <a:endParaRPr lang="en-US" altLang="en-US"/>
          </a:p>
        </p:txBody>
      </p:sp>
      <p:sp>
        <p:nvSpPr>
          <p:cNvPr id="24580" name="Rectangle 5">
            <a:extLst>
              <a:ext uri="{FF2B5EF4-FFF2-40B4-BE49-F238E27FC236}">
                <a16:creationId xmlns:a16="http://schemas.microsoft.com/office/drawing/2014/main" id="{90C93ED8-ED72-E9D1-F15E-11B814B24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990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>
            <a:extLst>
              <a:ext uri="{FF2B5EF4-FFF2-40B4-BE49-F238E27FC236}">
                <a16:creationId xmlns:a16="http://schemas.microsoft.com/office/drawing/2014/main" id="{A14C17A5-B12E-8088-46CA-7BA25F2A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Arial" panose="020B0604020202020204" pitchFamily="34" charset="0"/>
              </a:rPr>
              <a:t>Parent Project®, Inc.</a:t>
            </a: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4E9C571D-6290-AEDB-2967-AAF48D779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6E9D1B-37DC-A946-AD0D-60E693DB42FE}" type="slidenum">
              <a:rPr lang="en-US" altLang="en-US" sz="1400">
                <a:latin typeface="Arial" panose="020B0604020202020204" pitchFamily="34" charset="0"/>
              </a:rPr>
              <a:pPr/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C2FB61D-F3A7-C53D-BB1A-F6AB9E9138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6553200" cy="1219200"/>
          </a:xfrm>
        </p:spPr>
        <p:txBody>
          <a:bodyPr/>
          <a:lstStyle/>
          <a:p>
            <a:r>
              <a:rPr lang="en-US" altLang="en-US"/>
              <a:t>Don’t be afraid to push . . .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BA50C2E-D410-4043-464A-9D7EE623DC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65532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“Your child needs you now more than ever.”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“You called us for help. Here it is.”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“This class is only 24 hours long. Are you saying your child is not worth one day of your time?”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What else could you say / do before leaving?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(If you don’t get them to the class, you’ll be back.)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1">
            <a:extLst>
              <a:ext uri="{FF2B5EF4-FFF2-40B4-BE49-F238E27FC236}">
                <a16:creationId xmlns:a16="http://schemas.microsoft.com/office/drawing/2014/main" id="{AB2E3BC8-BB35-6E0A-3B7B-42C500B92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194425-35F1-C046-AF43-34A86CCCABC3}" type="slidenum">
              <a:rPr lang="en-US" altLang="en-US" sz="1400">
                <a:latin typeface="Arial" panose="020B0604020202020204" pitchFamily="34" charset="0"/>
              </a:rPr>
              <a:pPr/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C2AB1891-4169-EB72-5951-13CB02691D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315200" cy="990600"/>
          </a:xfrm>
        </p:spPr>
        <p:txBody>
          <a:bodyPr/>
          <a:lstStyle/>
          <a:p>
            <a:pPr algn="ctr"/>
            <a:r>
              <a:rPr lang="en-US" altLang="en-US"/>
              <a:t>Open Forum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2E003C6-DEB7-AB5F-EA58-0F94E05E3C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553200" cy="3276600"/>
          </a:xfrm>
        </p:spPr>
        <p:txBody>
          <a:bodyPr/>
          <a:lstStyle/>
          <a:p>
            <a:pPr algn="l">
              <a:buFont typeface="Times" charset="0"/>
              <a:buChar char="•"/>
            </a:pPr>
            <a:r>
              <a:rPr lang="en-US" altLang="en-US" sz="4400"/>
              <a:t>Questions</a:t>
            </a:r>
          </a:p>
          <a:p>
            <a:pPr algn="l">
              <a:buFont typeface="Times" charset="0"/>
              <a:buChar char="•"/>
            </a:pPr>
            <a:r>
              <a:rPr lang="en-US" altLang="en-US" sz="4400"/>
              <a:t>   Finding Classes</a:t>
            </a:r>
          </a:p>
          <a:p>
            <a:pPr algn="l">
              <a:buFont typeface="Times" charset="0"/>
              <a:buChar char="•"/>
            </a:pPr>
            <a:r>
              <a:rPr lang="en-US" altLang="en-US" sz="4400"/>
              <a:t>      More Information</a:t>
            </a:r>
            <a:endParaRPr lang="en-US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Footer Placeholder 4">
            <a:extLst>
              <a:ext uri="{FF2B5EF4-FFF2-40B4-BE49-F238E27FC236}">
                <a16:creationId xmlns:a16="http://schemas.microsoft.com/office/drawing/2014/main" id="{ED33ADDD-EEC9-393A-CC03-157A9571C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Arial" panose="020B0604020202020204" pitchFamily="34" charset="0"/>
              </a:rPr>
              <a:t>Parent Project®, Inc.</a:t>
            </a:r>
          </a:p>
        </p:txBody>
      </p:sp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0EB2027E-6111-907B-E4CE-1718ECB39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B9B63A-7C0B-C545-9AD9-DA6B06F04C4F}" type="slidenum">
              <a:rPr lang="en-US" altLang="en-US" sz="1400">
                <a:latin typeface="Arial" panose="020B0604020202020204" pitchFamily="34" charset="0"/>
              </a:rPr>
              <a:pPr/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3E41A41-426D-D090-224A-5A78EF3AC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858000" cy="1447800"/>
          </a:xfrm>
        </p:spPr>
        <p:txBody>
          <a:bodyPr/>
          <a:lstStyle/>
          <a:p>
            <a:pPr algn="l"/>
            <a:r>
              <a:rPr lang="en-US" altLang="en-US"/>
              <a:t>Parent Project: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5E2363F-B7E4-4343-0BEC-43EAC1918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6858000" cy="4267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Designed by Law Enforcement (COPS) to help reduce: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Truancy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Family Conflict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Drug Use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Runaways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Community Violence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Gangs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(Raise my kid calls)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Footer Placeholder 4">
            <a:extLst>
              <a:ext uri="{FF2B5EF4-FFF2-40B4-BE49-F238E27FC236}">
                <a16:creationId xmlns:a16="http://schemas.microsoft.com/office/drawing/2014/main" id="{A713AE63-4B0D-EF0A-2220-2EA3B2AC1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Arial" panose="020B0604020202020204" pitchFamily="34" charset="0"/>
              </a:rPr>
              <a:t>Parent Project®, Inc.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FB3B5A5A-699B-86A6-213A-2C2C33579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BACBF9-DFA5-B845-9DCE-0AE896D179D8}" type="slidenum">
              <a:rPr lang="en-US" altLang="en-US" sz="1400">
                <a:latin typeface="Arial" panose="020B0604020202020204" pitchFamily="34" charset="0"/>
              </a:rPr>
              <a:pPr/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1026">
            <a:extLst>
              <a:ext uri="{FF2B5EF4-FFF2-40B4-BE49-F238E27FC236}">
                <a16:creationId xmlns:a16="http://schemas.microsoft.com/office/drawing/2014/main" id="{B9F7ECAD-7377-0019-0B8A-F1B29276C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6781800" cy="1676400"/>
          </a:xfrm>
        </p:spPr>
        <p:txBody>
          <a:bodyPr/>
          <a:lstStyle/>
          <a:p>
            <a:r>
              <a:rPr lang="en-US" altLang="en-US"/>
              <a:t>Goals of </a:t>
            </a:r>
            <a:br>
              <a:rPr lang="en-US" altLang="en-US"/>
            </a:br>
            <a:r>
              <a:rPr lang="en-US" altLang="en-US"/>
              <a:t>Community Policing: </a:t>
            </a:r>
          </a:p>
        </p:txBody>
      </p:sp>
      <p:sp>
        <p:nvSpPr>
          <p:cNvPr id="75779" name="Rectangle 1027">
            <a:extLst>
              <a:ext uri="{FF2B5EF4-FFF2-40B4-BE49-F238E27FC236}">
                <a16:creationId xmlns:a16="http://schemas.microsoft.com/office/drawing/2014/main" id="{142C9228-846B-A413-9E44-AAFF55B55A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75780" name="Rectangle 1028">
            <a:extLst>
              <a:ext uri="{FF2B5EF4-FFF2-40B4-BE49-F238E27FC236}">
                <a16:creationId xmlns:a16="http://schemas.microsoft.com/office/drawing/2014/main" id="{F86CCFB9-988E-1863-FEC8-68C4DACF6B68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057400" y="2590800"/>
            <a:ext cx="57912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Involve the community in the problem- solving process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Reduce Crime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Improve Police / Community Relations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Who is the cornerstone of this community?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1800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50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  <p:bldP spid="7578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Footer Placeholder 4">
            <a:extLst>
              <a:ext uri="{FF2B5EF4-FFF2-40B4-BE49-F238E27FC236}">
                <a16:creationId xmlns:a16="http://schemas.microsoft.com/office/drawing/2014/main" id="{F8F8ABC7-97E5-374B-0834-8B23DE5FF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Arial" panose="020B0604020202020204" pitchFamily="34" charset="0"/>
              </a:rPr>
              <a:t>Parent Project®, Inc.</a:t>
            </a:r>
          </a:p>
        </p:txBody>
      </p:sp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3AF70101-D76A-BB75-E400-D4893792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41D7D7D-57C6-CD4B-9166-86E4C426C0F6}" type="slidenum">
              <a:rPr lang="en-US" altLang="en-US" sz="1400">
                <a:latin typeface="Arial" panose="020B0604020202020204" pitchFamily="34" charset="0"/>
              </a:rPr>
              <a:pPr/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A57AD185-BBA1-CE64-5C94-A6489D1CB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90600"/>
            <a:ext cx="6858000" cy="1371600"/>
          </a:xfrm>
        </p:spPr>
        <p:txBody>
          <a:bodyPr/>
          <a:lstStyle/>
          <a:p>
            <a:r>
              <a:rPr lang="en-US" altLang="en-US"/>
              <a:t>Key Elements </a:t>
            </a:r>
            <a:br>
              <a:rPr lang="en-US" altLang="en-US"/>
            </a:br>
            <a:r>
              <a:rPr lang="en-US" altLang="en-US"/>
              <a:t>of Parent Project’s Success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35A5D55-5287-0180-8F48-D1A6BF61E7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590800"/>
            <a:ext cx="6858000" cy="3124200"/>
          </a:xfrm>
        </p:spPr>
        <p:txBody>
          <a:bodyPr/>
          <a:lstStyle/>
          <a:p>
            <a:r>
              <a:rPr lang="en-US" altLang="en-US" sz="2400" dirty="0"/>
              <a:t>Solution-focused / Behavioral approach / Offers concrete, no nonsense answers</a:t>
            </a:r>
          </a:p>
          <a:p>
            <a:r>
              <a:rPr lang="en-US" altLang="en-US" sz="2400" dirty="0"/>
              <a:t>Activity-based instruction</a:t>
            </a:r>
          </a:p>
          <a:p>
            <a:r>
              <a:rPr lang="en-US" altLang="en-US" sz="2400" dirty="0"/>
              <a:t>Community collaborative / LE / Schools / Courts</a:t>
            </a:r>
          </a:p>
          <a:p>
            <a:r>
              <a:rPr lang="en-US" altLang="en-US" sz="2400" dirty="0"/>
              <a:t>Empowers parents </a:t>
            </a:r>
          </a:p>
          <a:p>
            <a:r>
              <a:rPr lang="en-US" altLang="en-US" sz="2400" dirty="0"/>
              <a:t>Offers ongoing, emotional and practical support.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Footer Placeholder 4">
            <a:extLst>
              <a:ext uri="{FF2B5EF4-FFF2-40B4-BE49-F238E27FC236}">
                <a16:creationId xmlns:a16="http://schemas.microsoft.com/office/drawing/2014/main" id="{8577F025-ACF1-C987-B62B-FE50EF27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Arial" panose="020B0604020202020204" pitchFamily="34" charset="0"/>
              </a:rPr>
              <a:t>Parent Project®, Inc.</a:t>
            </a:r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C561CB73-9781-9E5B-ECAA-E536A9183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52EA3D-E63D-A84C-9499-33C7A27E94C7}" type="slidenum">
              <a:rPr lang="en-US" altLang="en-US" sz="1400">
                <a:latin typeface="Arial" panose="020B0604020202020204" pitchFamily="34" charset="0"/>
              </a:rPr>
              <a:pPr/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3315" name="Rectangle 1026">
            <a:extLst>
              <a:ext uri="{FF2B5EF4-FFF2-40B4-BE49-F238E27FC236}">
                <a16:creationId xmlns:a16="http://schemas.microsoft.com/office/drawing/2014/main" id="{F81F4E60-7E3D-FDE5-46E5-9212A32B2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90600"/>
            <a:ext cx="6858000" cy="1143000"/>
          </a:xfrm>
        </p:spPr>
        <p:txBody>
          <a:bodyPr/>
          <a:lstStyle/>
          <a:p>
            <a:r>
              <a:rPr lang="en-US" altLang="en-US" sz="4000" i="0"/>
              <a:t>Concrete Answers</a:t>
            </a:r>
            <a:r>
              <a:rPr lang="en-US" altLang="en-US" sz="4000"/>
              <a:t> </a:t>
            </a:r>
            <a:br>
              <a:rPr lang="en-US" altLang="en-US" sz="4000"/>
            </a:br>
            <a:r>
              <a:rPr lang="en-US" altLang="en-US" sz="3200"/>
              <a:t>Example: Runaway Kids</a:t>
            </a:r>
          </a:p>
        </p:txBody>
      </p:sp>
      <p:sp>
        <p:nvSpPr>
          <p:cNvPr id="102403" name="Rectangle 1027">
            <a:extLst>
              <a:ext uri="{FF2B5EF4-FFF2-40B4-BE49-F238E27FC236}">
                <a16:creationId xmlns:a16="http://schemas.microsoft.com/office/drawing/2014/main" id="{3002B571-84F4-7DF2-F7A5-4E14C00E2D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68580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Call the Police &amp; File Report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Call every parent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Call School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Aggressively Pursue Child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Remove all Clothing/Valuables from Home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Print &amp; Post Missing Flyer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Disconnect / GPS child’s cell phone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Check Instagram, Tiktok, email, etc. 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oter Placeholder 4">
            <a:extLst>
              <a:ext uri="{FF2B5EF4-FFF2-40B4-BE49-F238E27FC236}">
                <a16:creationId xmlns:a16="http://schemas.microsoft.com/office/drawing/2014/main" id="{918EDCAA-8748-B857-9CF0-96D6FD6AC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Arial" panose="020B0604020202020204" pitchFamily="34" charset="0"/>
              </a:rPr>
              <a:t>Parent Project®, Inc.</a:t>
            </a:r>
          </a:p>
        </p:txBody>
      </p:sp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8F34D012-5D3C-05CB-C245-727E0111B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4F33AF6-689F-7B49-B5FC-D4D6AD4AFE3C}" type="slidenum">
              <a:rPr lang="en-US" altLang="en-US" sz="1400">
                <a:latin typeface="Arial" panose="020B0604020202020204" pitchFamily="34" charset="0"/>
              </a:rPr>
              <a:pPr/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4339" name="Rectangle 1026">
            <a:extLst>
              <a:ext uri="{FF2B5EF4-FFF2-40B4-BE49-F238E27FC236}">
                <a16:creationId xmlns:a16="http://schemas.microsoft.com/office/drawing/2014/main" id="{5A324E71-04EA-C908-E219-1C9B2C576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6858000" cy="1447800"/>
          </a:xfrm>
        </p:spPr>
        <p:txBody>
          <a:bodyPr/>
          <a:lstStyle/>
          <a:p>
            <a:pPr algn="l"/>
            <a:r>
              <a:rPr lang="en-US" altLang="en-US"/>
              <a:t>Roseville Police Department</a:t>
            </a:r>
          </a:p>
        </p:txBody>
      </p:sp>
      <p:sp>
        <p:nvSpPr>
          <p:cNvPr id="14340" name="Rectangle 1027">
            <a:extLst>
              <a:ext uri="{FF2B5EF4-FFF2-40B4-BE49-F238E27FC236}">
                <a16:creationId xmlns:a16="http://schemas.microsoft.com/office/drawing/2014/main" id="{C3F3A8FE-5A53-5E79-69DB-2E98927B4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286000"/>
            <a:ext cx="6858000" cy="2895600"/>
          </a:xfrm>
        </p:spPr>
        <p:txBody>
          <a:bodyPr/>
          <a:lstStyle/>
          <a:p>
            <a:r>
              <a:rPr lang="en-US" altLang="en-US"/>
              <a:t>Six months prior to PP: 15 families, 87 JRCFS</a:t>
            </a:r>
          </a:p>
          <a:p>
            <a:r>
              <a:rPr lang="en-US" altLang="en-US"/>
              <a:t>Six months after PP: same 15 families, 4 JRCFS</a:t>
            </a:r>
          </a:p>
          <a:p>
            <a:endParaRPr lang="en-US" altLang="en-US"/>
          </a:p>
        </p:txBody>
      </p:sp>
      <p:sp>
        <p:nvSpPr>
          <p:cNvPr id="14341" name="Text Box 1028">
            <a:extLst>
              <a:ext uri="{FF2B5EF4-FFF2-40B4-BE49-F238E27FC236}">
                <a16:creationId xmlns:a16="http://schemas.microsoft.com/office/drawing/2014/main" id="{2168751A-E077-D363-391A-C10CE1E0C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5181600"/>
            <a:ext cx="5407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*JRCFS (Juvenile related calls for service)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0889C498-AB64-820F-88D5-2BDB3A31E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Arial" panose="020B0604020202020204" pitchFamily="34" charset="0"/>
              </a:rPr>
              <a:t>Parent Project®, Inc.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B233DAFA-50C3-DB40-D14F-31E8CD2AD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FEB422-2F28-464B-AB88-73D0BBF3C3EA}" type="slidenum">
              <a:rPr lang="en-US" altLang="en-US" sz="1400">
                <a:latin typeface="Arial" panose="020B0604020202020204" pitchFamily="34" charset="0"/>
              </a:rPr>
              <a:pPr/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3FD2E4B-0F55-0B51-6C1B-CAA212F015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438400"/>
            <a:ext cx="6858000" cy="2819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400" b="1" i="1">
                <a:solidFill>
                  <a:srgbClr val="663300"/>
                </a:solidFill>
              </a:rPr>
              <a:t>Do Parents Care?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>
            <a:extLst>
              <a:ext uri="{FF2B5EF4-FFF2-40B4-BE49-F238E27FC236}">
                <a16:creationId xmlns:a16="http://schemas.microsoft.com/office/drawing/2014/main" id="{9A078CED-12E2-8506-2CB1-E6007DDBD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Arial" panose="020B0604020202020204" pitchFamily="34" charset="0"/>
              </a:rPr>
              <a:t>Parent Project®, Inc.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CC69798E-034C-3FFA-05E7-08D44EF02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DCF814-1FA0-B046-92D4-0412AF76453C}" type="slidenum">
              <a:rPr lang="en-US" altLang="en-US" sz="1400">
                <a:latin typeface="Arial" panose="020B0604020202020204" pitchFamily="34" charset="0"/>
              </a:rPr>
              <a:pPr/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4F15028-E1F7-8A34-8902-831BD0A1B4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6858000" cy="2057400"/>
          </a:xfrm>
        </p:spPr>
        <p:txBody>
          <a:bodyPr/>
          <a:lstStyle/>
          <a:p>
            <a:r>
              <a:rPr lang="en-US" altLang="en-US"/>
              <a:t>How do parents of strong-willed or out-of-control children feel?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57BAB48D-6A40-7973-6267-A84B134F2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895600"/>
            <a:ext cx="7543800" cy="3352800"/>
          </a:xfrm>
        </p:spPr>
        <p:txBody>
          <a:bodyPr/>
          <a:lstStyle/>
          <a:p>
            <a:r>
              <a:rPr lang="en-US" altLang="en-US"/>
              <a:t>Overwhelmed</a:t>
            </a:r>
          </a:p>
          <a:p>
            <a:r>
              <a:rPr lang="en-US" altLang="en-US"/>
              <a:t>Guilty</a:t>
            </a:r>
          </a:p>
          <a:p>
            <a:endParaRPr lang="en-US" altLang="en-US" sz="2400" i="1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A10400D3-0808-2137-4B98-3F9D7D1C9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Arial" panose="020B0604020202020204" pitchFamily="34" charset="0"/>
              </a:rPr>
              <a:t>Parent Project®, Inc.</a:t>
            </a: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21A194B4-7FCB-7B29-8535-53D401161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6123380-79FC-E344-A46D-85274C27E47C}" type="slidenum">
              <a:rPr lang="en-US" altLang="en-US" sz="1400">
                <a:latin typeface="Arial" panose="020B0604020202020204" pitchFamily="34" charset="0"/>
              </a:rPr>
              <a:pPr/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D884B44-749E-A47D-61AF-12B61149D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1371600"/>
            <a:ext cx="6858000" cy="2514600"/>
          </a:xfrm>
        </p:spPr>
        <p:txBody>
          <a:bodyPr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E5D38FBF-FAD5-9959-E6CF-09FE80154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6781800" cy="2362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6FD91CAA-14B6-852A-090F-2A111B1EC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057400"/>
            <a:ext cx="6324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 i="1">
                <a:solidFill>
                  <a:srgbClr val="894400"/>
                </a:solidFill>
              </a:rPr>
              <a:t>Parents of high-risk kids are often burned out. . . but they still love their children.</a:t>
            </a:r>
          </a:p>
          <a:p>
            <a:endParaRPr lang="en-US" altLang="en-US" sz="3600" b="1" i="1">
              <a:solidFill>
                <a:srgbClr val="894400"/>
              </a:solidFill>
            </a:endParaRPr>
          </a:p>
          <a:p>
            <a:r>
              <a:rPr lang="en-US" altLang="en-US" sz="4400" b="1">
                <a:solidFill>
                  <a:srgbClr val="894400"/>
                </a:solidFill>
              </a:rPr>
              <a:t>You</a:t>
            </a:r>
            <a:r>
              <a:rPr lang="en-US" altLang="en-US" sz="3600" b="1" i="1">
                <a:solidFill>
                  <a:srgbClr val="894400"/>
                </a:solidFill>
              </a:rPr>
              <a:t> are the key to getting your parents out!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C5D8A209-A2D7-6054-79AE-0004BA767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035050"/>
            <a:ext cx="225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</a:rPr>
              <a:t>The Point!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 2013 - 202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98:Templates:Presentation Designs:Fireball</Template>
  <TotalTime>661</TotalTime>
  <Words>546</Words>
  <Application>Microsoft Macintosh PowerPoint</Application>
  <PresentationFormat>On-screen Show (4:3)</PresentationFormat>
  <Paragraphs>100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</vt:lpstr>
      <vt:lpstr>Times New Roman</vt:lpstr>
      <vt:lpstr>Fireball</vt:lpstr>
      <vt:lpstr>The Parent Project®</vt:lpstr>
      <vt:lpstr>Parent Project:</vt:lpstr>
      <vt:lpstr>Goals of  Community Policing: </vt:lpstr>
      <vt:lpstr>Key Elements  of Parent Project’s Success</vt:lpstr>
      <vt:lpstr>Concrete Answers  Example: Runaway Kids</vt:lpstr>
      <vt:lpstr>Roseville Police Department</vt:lpstr>
      <vt:lpstr>PowerPoint Presentation</vt:lpstr>
      <vt:lpstr>How do parents of strong-willed or out-of-control children feel?</vt:lpstr>
      <vt:lpstr> </vt:lpstr>
      <vt:lpstr>No Surprise</vt:lpstr>
      <vt:lpstr>Think back to the way parents of high-risk children “feel”. If you were one of these parents, what would you want to hear?  What words would motivate you to come to a Parent Project class?   Hint: Your parents are looking for a life-changing experience; not another program. </vt:lpstr>
      <vt:lpstr>Don’t be afraid to push . . .</vt:lpstr>
      <vt:lpstr>Open Forum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Works?</dc:title>
  <dc:creator>Trial User</dc:creator>
  <cp:lastModifiedBy>Diane Nicholson</cp:lastModifiedBy>
  <cp:revision>115</cp:revision>
  <cp:lastPrinted>2005-10-17T21:10:14Z</cp:lastPrinted>
  <dcterms:created xsi:type="dcterms:W3CDTF">2004-11-30T22:46:34Z</dcterms:created>
  <dcterms:modified xsi:type="dcterms:W3CDTF">2022-12-21T17:15:27Z</dcterms:modified>
</cp:coreProperties>
</file>